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53.xml" ContentType="application/vnd.openxmlformats-officedocument.presentationml.notesSlide+xml"/>
  <Override PartName="/ppt/notesSlides/notesSlide2.xml" ContentType="application/vnd.openxmlformats-officedocument.presentationml.notesSlide+xml"/>
  <Override PartName="/ppt/notesSlides/notesSlide54.xml" ContentType="application/vnd.openxmlformats-officedocument.presentationml.notesSlide+xml"/>
  <Override PartName="/ppt/notesSlides/notesSlide3.xml" ContentType="application/vnd.openxmlformats-officedocument.presentationml.notesSlide+xml"/>
  <Override PartName="/ppt/notesSlides/notesSlide55.xml" ContentType="application/vnd.openxmlformats-officedocument.presentationml.notesSlide+xml"/>
  <Override PartName="/ppt/notesSlides/notesSlide4.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5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notesMaster" Target="notesMasters/notesMaster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50" Type="http://schemas.openxmlformats.org/officeDocument/2006/relationships/slide" Target="slides/slide31.xml"/><Relationship Id="rId51" Type="http://schemas.openxmlformats.org/officeDocument/2006/relationships/slide" Target="slides/slide32.xml"/><Relationship Id="rId52" Type="http://schemas.openxmlformats.org/officeDocument/2006/relationships/slide" Target="slides/slide33.xml"/><Relationship Id="rId53" Type="http://schemas.openxmlformats.org/officeDocument/2006/relationships/slide" Target="slides/slide34.xml"/><Relationship Id="rId54" Type="http://schemas.openxmlformats.org/officeDocument/2006/relationships/slide" Target="slides/slide35.xml"/><Relationship Id="rId55" Type="http://schemas.openxmlformats.org/officeDocument/2006/relationships/slide" Target="slides/slide36.xml"/><Relationship Id="rId56" Type="http://schemas.openxmlformats.org/officeDocument/2006/relationships/slide" Target="slides/slide37.xml"/><Relationship Id="rId57" Type="http://schemas.openxmlformats.org/officeDocument/2006/relationships/slide" Target="slides/slide38.xml"/><Relationship Id="rId58" Type="http://schemas.openxmlformats.org/officeDocument/2006/relationships/slide" Target="slides/slide39.xml"/><Relationship Id="rId59" Type="http://schemas.openxmlformats.org/officeDocument/2006/relationships/slide" Target="slides/slide40.xml"/><Relationship Id="rId60" Type="http://schemas.openxmlformats.org/officeDocument/2006/relationships/slide" Target="slides/slide41.xml"/><Relationship Id="rId61" Type="http://schemas.openxmlformats.org/officeDocument/2006/relationships/slide" Target="slides/slide42.xml"/><Relationship Id="rId62" Type="http://schemas.openxmlformats.org/officeDocument/2006/relationships/slide" Target="slides/slide43.xml"/><Relationship Id="rId63" Type="http://schemas.openxmlformats.org/officeDocument/2006/relationships/slide" Target="slides/slide44.xml"/><Relationship Id="rId64" Type="http://schemas.openxmlformats.org/officeDocument/2006/relationships/slide" Target="slides/slide45.xml"/><Relationship Id="rId65" Type="http://schemas.openxmlformats.org/officeDocument/2006/relationships/slide" Target="slides/slide46.xml"/><Relationship Id="rId66" Type="http://schemas.openxmlformats.org/officeDocument/2006/relationships/slide" Target="slides/slide47.xml"/><Relationship Id="rId67" Type="http://schemas.openxmlformats.org/officeDocument/2006/relationships/slide" Target="slides/slide48.xml"/><Relationship Id="rId68" Type="http://schemas.openxmlformats.org/officeDocument/2006/relationships/slide" Target="slides/slide49.xml"/><Relationship Id="rId69" Type="http://schemas.openxmlformats.org/officeDocument/2006/relationships/slide" Target="slides/slide50.xml"/><Relationship Id="rId70" Type="http://schemas.openxmlformats.org/officeDocument/2006/relationships/slide" Target="slides/slide51.xml"/><Relationship Id="rId71" Type="http://schemas.openxmlformats.org/officeDocument/2006/relationships/slide" Target="slides/slide52.xml"/><Relationship Id="rId72" Type="http://schemas.openxmlformats.org/officeDocument/2006/relationships/slide" Target="slides/slide53.xml"/><Relationship Id="rId73" Type="http://schemas.openxmlformats.org/officeDocument/2006/relationships/slide" Target="slides/slide54.xml"/><Relationship Id="rId74" Type="http://schemas.openxmlformats.org/officeDocument/2006/relationships/slide" Target="slides/slide55.xml"/><Relationship Id="rId75" Type="http://schemas.openxmlformats.org/officeDocument/2006/relationships/slide" Target="slides/slide56.xml"/><Relationship Id="rId76" Type="http://schemas.openxmlformats.org/officeDocument/2006/relationships/slide" Target="slides/slide57.xml"/><Relationship Id="rId77" Type="http://schemas.openxmlformats.org/officeDocument/2006/relationships/slide" Target="slides/slide58.xml"/><Relationship Id="rId78" Type="http://schemas.openxmlformats.org/officeDocument/2006/relationships/slide" Target="slides/slide59.xml"/><Relationship Id="rId79" Type="http://schemas.openxmlformats.org/officeDocument/2006/relationships/slide" Target="slides/slide60.xml"/><Relationship Id="rId80" Type="http://schemas.openxmlformats.org/officeDocument/2006/relationships/slide" Target="slides/slide61.xml"/><Relationship Id="rId81" Type="http://schemas.openxmlformats.org/officeDocument/2006/relationships/slide" Target="slides/slide62.xml"/><Relationship Id="rId82" Type="http://schemas.openxmlformats.org/officeDocument/2006/relationships/slide" Target="slides/slide63.xml"/><Relationship Id="rId83" Type="http://schemas.openxmlformats.org/officeDocument/2006/relationships/slide" Target="slides/slide64.xml"/><Relationship Id="rId84" Type="http://schemas.openxmlformats.org/officeDocument/2006/relationships/slide" Target="slides/slide65.xml"/><Relationship Id="rId85" Type="http://schemas.openxmlformats.org/officeDocument/2006/relationships/slide" Target="slides/slide66.xml"/><Relationship Id="rId8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zh-TW" sz="4400" spc="-1" strike="noStrike">
                <a:solidFill>
                  <a:srgbClr val="000000"/>
                </a:solidFill>
                <a:latin typeface="Arial"/>
              </a:rPr>
              <a:t>請按這裡移動投影片</a:t>
            </a:r>
            <a:endParaRPr b="0" lang="en-US" sz="4400" spc="-1" strike="noStrike">
              <a:solidFill>
                <a:srgbClr val="000000"/>
              </a:solidFill>
              <a:latin typeface="Arial"/>
            </a:endParaRPr>
          </a:p>
        </p:txBody>
      </p:sp>
      <p:sp>
        <p:nvSpPr>
          <p:cNvPr id="10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TW" sz="2000" spc="-1" strike="noStrike">
                <a:solidFill>
                  <a:srgbClr val="000000"/>
                </a:solidFill>
                <a:latin typeface="Arial"/>
              </a:rPr>
              <a:t>請按這裡編輯備註格式</a:t>
            </a:r>
            <a:endParaRPr b="0" lang="en-US" sz="2000" spc="-1" strike="noStrike">
              <a:solidFill>
                <a:srgbClr val="000000"/>
              </a:solidFill>
              <a:latin typeface="Arial"/>
            </a:endParaRPr>
          </a:p>
        </p:txBody>
      </p:sp>
      <p:sp>
        <p:nvSpPr>
          <p:cNvPr id="10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&lt;頁首&gt;</a:t>
            </a:r>
            <a:endParaRPr b="0" lang="en-US" sz="1400" spc="-1" strike="noStrike">
              <a:solidFill>
                <a:srgbClr val="000000"/>
              </a:solidFill>
              <a:latin typeface="Times New Roman"/>
            </a:endParaRPr>
          </a:p>
        </p:txBody>
      </p:sp>
      <p:sp>
        <p:nvSpPr>
          <p:cNvPr id="110" name="PlaceHolder 4"/>
          <p:cNvSpPr>
            <a:spLocks noGrp="1"/>
          </p:cNvSpPr>
          <p:nvPr>
            <p:ph type="dt" idx="30"/>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111" name="PlaceHolder 5"/>
          <p:cNvSpPr>
            <a:spLocks noGrp="1"/>
          </p:cNvSpPr>
          <p:nvPr>
            <p:ph type="ftr" idx="31"/>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&lt;頁尾&gt;</a:t>
            </a:r>
            <a:endParaRPr b="0" lang="en-US" sz="1400" spc="-1" strike="noStrike">
              <a:solidFill>
                <a:srgbClr val="000000"/>
              </a:solidFill>
              <a:latin typeface="Times New Roman"/>
            </a:endParaRPr>
          </a:p>
        </p:txBody>
      </p:sp>
      <p:sp>
        <p:nvSpPr>
          <p:cNvPr id="112" name="PlaceHolder 6"/>
          <p:cNvSpPr>
            <a:spLocks noGrp="1"/>
          </p:cNvSpPr>
          <p:nvPr>
            <p:ph type="sldNum" idx="32"/>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51358BC9-B54F-4B38-BF14-8245214A6AEA}"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5680" cy="3085560"/>
          </a:xfrm>
          <a:prstGeom prst="rect">
            <a:avLst/>
          </a:prstGeom>
          <a:ln w="0">
            <a:noFill/>
          </a:ln>
        </p:spPr>
      </p:sp>
      <p:sp>
        <p:nvSpPr>
          <p:cNvPr id="45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0" name="PlaceHolder 3"/>
          <p:cNvSpPr>
            <a:spLocks noGrp="1"/>
          </p:cNvSpPr>
          <p:nvPr>
            <p:ph type="sldNum" idx="4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5680" cy="3085560"/>
          </a:xfrm>
          <a:prstGeom prst="rect">
            <a:avLst/>
          </a:prstGeom>
          <a:ln w="0">
            <a:noFill/>
          </a:ln>
        </p:spPr>
      </p:sp>
      <p:sp>
        <p:nvSpPr>
          <p:cNvPr id="48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7" name="PlaceHolder 3"/>
          <p:cNvSpPr>
            <a:spLocks noGrp="1"/>
          </p:cNvSpPr>
          <p:nvPr>
            <p:ph type="sldNum" idx="5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5680" cy="3085560"/>
          </a:xfrm>
          <a:prstGeom prst="rect">
            <a:avLst/>
          </a:prstGeom>
          <a:ln w="0">
            <a:noFill/>
          </a:ln>
        </p:spPr>
      </p:sp>
      <p:sp>
        <p:nvSpPr>
          <p:cNvPr id="48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0" name="PlaceHolder 3"/>
          <p:cNvSpPr>
            <a:spLocks noGrp="1"/>
          </p:cNvSpPr>
          <p:nvPr>
            <p:ph type="sldNum" idx="5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5680" cy="3085560"/>
          </a:xfrm>
          <a:prstGeom prst="rect">
            <a:avLst/>
          </a:prstGeom>
          <a:ln w="0">
            <a:noFill/>
          </a:ln>
        </p:spPr>
      </p:sp>
      <p:sp>
        <p:nvSpPr>
          <p:cNvPr id="49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3" name="PlaceHolder 3"/>
          <p:cNvSpPr>
            <a:spLocks noGrp="1"/>
          </p:cNvSpPr>
          <p:nvPr>
            <p:ph type="sldNum" idx="5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5680" cy="3085560"/>
          </a:xfrm>
          <a:prstGeom prst="rect">
            <a:avLst/>
          </a:prstGeom>
          <a:ln w="0">
            <a:noFill/>
          </a:ln>
        </p:spPr>
      </p:sp>
      <p:sp>
        <p:nvSpPr>
          <p:cNvPr id="49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6" name="PlaceHolder 3"/>
          <p:cNvSpPr>
            <a:spLocks noGrp="1"/>
          </p:cNvSpPr>
          <p:nvPr>
            <p:ph type="sldNum" idx="5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5680" cy="3085560"/>
          </a:xfrm>
          <a:prstGeom prst="rect">
            <a:avLst/>
          </a:prstGeom>
          <a:ln w="0">
            <a:noFill/>
          </a:ln>
        </p:spPr>
      </p:sp>
      <p:sp>
        <p:nvSpPr>
          <p:cNvPr id="49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9" name="PlaceHolder 3"/>
          <p:cNvSpPr>
            <a:spLocks noGrp="1"/>
          </p:cNvSpPr>
          <p:nvPr>
            <p:ph type="sldNum" idx="5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5680" cy="3085560"/>
          </a:xfrm>
          <a:prstGeom prst="rect">
            <a:avLst/>
          </a:prstGeom>
          <a:ln w="0">
            <a:noFill/>
          </a:ln>
        </p:spPr>
      </p:sp>
      <p:sp>
        <p:nvSpPr>
          <p:cNvPr id="50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2" name="PlaceHolder 3"/>
          <p:cNvSpPr>
            <a:spLocks noGrp="1"/>
          </p:cNvSpPr>
          <p:nvPr>
            <p:ph type="sldNum" idx="6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5680" cy="3085560"/>
          </a:xfrm>
          <a:prstGeom prst="rect">
            <a:avLst/>
          </a:prstGeom>
          <a:ln w="0">
            <a:noFill/>
          </a:ln>
        </p:spPr>
      </p:sp>
      <p:sp>
        <p:nvSpPr>
          <p:cNvPr id="50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5" name="PlaceHolder 3"/>
          <p:cNvSpPr>
            <a:spLocks noGrp="1"/>
          </p:cNvSpPr>
          <p:nvPr>
            <p:ph type="sldNum" idx="6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5680" cy="3085560"/>
          </a:xfrm>
          <a:prstGeom prst="rect">
            <a:avLst/>
          </a:prstGeom>
          <a:ln w="0">
            <a:noFill/>
          </a:ln>
        </p:spPr>
      </p:sp>
      <p:sp>
        <p:nvSpPr>
          <p:cNvPr id="50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8" name="PlaceHolder 3"/>
          <p:cNvSpPr>
            <a:spLocks noGrp="1"/>
          </p:cNvSpPr>
          <p:nvPr>
            <p:ph type="sldNum" idx="6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5680" cy="3085560"/>
          </a:xfrm>
          <a:prstGeom prst="rect">
            <a:avLst/>
          </a:prstGeom>
          <a:ln w="0">
            <a:noFill/>
          </a:ln>
        </p:spPr>
      </p:sp>
      <p:sp>
        <p:nvSpPr>
          <p:cNvPr id="51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0">
              <a:lnSpc>
                <a:spcPct val="100000"/>
              </a:lnSpc>
              <a:buNone/>
              <a:tabLst>
                <a:tab algn="l" pos="0"/>
              </a:tabLst>
            </a:pPr>
            <a:r>
              <a:rPr b="0" lang="en-US" sz="2000" spc="-1" strike="noStrike">
                <a:solidFill>
                  <a:srgbClr val="000000"/>
                </a:solidFill>
                <a:latin typeface="Microsoft JhengHei UI"/>
                <a:ea typeface="Microsoft JhengHei UI"/>
              </a:rPr>
              <a:t>https://blog.csdn.net/qq_41554005/article/details/125985849</a:t>
            </a:r>
            <a:endParaRPr b="0" lang="en-US" sz="2000" spc="-1" strike="noStrike">
              <a:solidFill>
                <a:srgbClr val="000000"/>
              </a:solidFill>
              <a:latin typeface="Arial"/>
            </a:endParaRPr>
          </a:p>
        </p:txBody>
      </p:sp>
      <p:sp>
        <p:nvSpPr>
          <p:cNvPr id="511" name="PlaceHolder 3"/>
          <p:cNvSpPr>
            <a:spLocks noGrp="1"/>
          </p:cNvSpPr>
          <p:nvPr>
            <p:ph type="sldNum" idx="6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5680" cy="3085560"/>
          </a:xfrm>
          <a:prstGeom prst="rect">
            <a:avLst/>
          </a:prstGeom>
          <a:ln w="0">
            <a:noFill/>
          </a:ln>
        </p:spPr>
      </p:sp>
      <p:sp>
        <p:nvSpPr>
          <p:cNvPr id="46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3" name="PlaceHolder 3"/>
          <p:cNvSpPr>
            <a:spLocks noGrp="1"/>
          </p:cNvSpPr>
          <p:nvPr>
            <p:ph type="sldNum" idx="4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5680" cy="3085560"/>
          </a:xfrm>
          <a:prstGeom prst="rect">
            <a:avLst/>
          </a:prstGeom>
          <a:ln w="0">
            <a:noFill/>
          </a:ln>
        </p:spPr>
      </p:sp>
      <p:sp>
        <p:nvSpPr>
          <p:cNvPr id="51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4" name="PlaceHolder 3"/>
          <p:cNvSpPr>
            <a:spLocks noGrp="1"/>
          </p:cNvSpPr>
          <p:nvPr>
            <p:ph type="sldNum" idx="6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5680" cy="3085560"/>
          </a:xfrm>
          <a:prstGeom prst="rect">
            <a:avLst/>
          </a:prstGeom>
          <a:ln w="0">
            <a:noFill/>
          </a:ln>
        </p:spPr>
      </p:sp>
      <p:sp>
        <p:nvSpPr>
          <p:cNvPr id="51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7" name="PlaceHolder 3"/>
          <p:cNvSpPr>
            <a:spLocks noGrp="1"/>
          </p:cNvSpPr>
          <p:nvPr>
            <p:ph type="sldNum" idx="6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5680" cy="3085560"/>
          </a:xfrm>
          <a:prstGeom prst="rect">
            <a:avLst/>
          </a:prstGeom>
          <a:ln w="0">
            <a:noFill/>
          </a:ln>
        </p:spPr>
      </p:sp>
      <p:sp>
        <p:nvSpPr>
          <p:cNvPr id="51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0" name="PlaceHolder 3"/>
          <p:cNvSpPr>
            <a:spLocks noGrp="1"/>
          </p:cNvSpPr>
          <p:nvPr>
            <p:ph type="sldNum" idx="6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5680" cy="3085560"/>
          </a:xfrm>
          <a:prstGeom prst="rect">
            <a:avLst/>
          </a:prstGeom>
          <a:ln w="0">
            <a:noFill/>
          </a:ln>
        </p:spPr>
      </p:sp>
      <p:sp>
        <p:nvSpPr>
          <p:cNvPr id="52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3" name="PlaceHolder 3"/>
          <p:cNvSpPr>
            <a:spLocks noGrp="1"/>
          </p:cNvSpPr>
          <p:nvPr>
            <p:ph type="sldNum" idx="6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5680" cy="3085560"/>
          </a:xfrm>
          <a:prstGeom prst="rect">
            <a:avLst/>
          </a:prstGeom>
          <a:ln w="0">
            <a:noFill/>
          </a:ln>
        </p:spPr>
      </p:sp>
      <p:sp>
        <p:nvSpPr>
          <p:cNvPr id="52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6" name="PlaceHolder 3"/>
          <p:cNvSpPr>
            <a:spLocks noGrp="1"/>
          </p:cNvSpPr>
          <p:nvPr>
            <p:ph type="sldNum" idx="6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5680" cy="3085560"/>
          </a:xfrm>
          <a:prstGeom prst="rect">
            <a:avLst/>
          </a:prstGeom>
          <a:ln w="0">
            <a:noFill/>
          </a:ln>
        </p:spPr>
      </p:sp>
      <p:sp>
        <p:nvSpPr>
          <p:cNvPr id="5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9" name="PlaceHolder 3"/>
          <p:cNvSpPr>
            <a:spLocks noGrp="1"/>
          </p:cNvSpPr>
          <p:nvPr>
            <p:ph type="sldNum" idx="6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5680" cy="3085560"/>
          </a:xfrm>
          <a:prstGeom prst="rect">
            <a:avLst/>
          </a:prstGeom>
          <a:ln w="0">
            <a:noFill/>
          </a:ln>
        </p:spPr>
      </p:sp>
      <p:sp>
        <p:nvSpPr>
          <p:cNvPr id="5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2" name="PlaceHolder 3"/>
          <p:cNvSpPr>
            <a:spLocks noGrp="1"/>
          </p:cNvSpPr>
          <p:nvPr>
            <p:ph type="sldNum" idx="7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5680" cy="3085560"/>
          </a:xfrm>
          <a:prstGeom prst="rect">
            <a:avLst/>
          </a:prstGeom>
          <a:ln w="0">
            <a:noFill/>
          </a:ln>
        </p:spPr>
      </p:sp>
      <p:sp>
        <p:nvSpPr>
          <p:cNvPr id="5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5" name="PlaceHolder 3"/>
          <p:cNvSpPr>
            <a:spLocks noGrp="1"/>
          </p:cNvSpPr>
          <p:nvPr>
            <p:ph type="sldNum" idx="7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5680" cy="3085560"/>
          </a:xfrm>
          <a:prstGeom prst="rect">
            <a:avLst/>
          </a:prstGeom>
          <a:ln w="0">
            <a:noFill/>
          </a:ln>
        </p:spPr>
      </p:sp>
      <p:sp>
        <p:nvSpPr>
          <p:cNvPr id="5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8" name="PlaceHolder 3"/>
          <p:cNvSpPr>
            <a:spLocks noGrp="1"/>
          </p:cNvSpPr>
          <p:nvPr>
            <p:ph type="sldNum" idx="7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5680" cy="3085560"/>
          </a:xfrm>
          <a:prstGeom prst="rect">
            <a:avLst/>
          </a:prstGeom>
          <a:ln w="0">
            <a:noFill/>
          </a:ln>
        </p:spPr>
      </p:sp>
      <p:sp>
        <p:nvSpPr>
          <p:cNvPr id="46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6" name="PlaceHolder 3"/>
          <p:cNvSpPr>
            <a:spLocks noGrp="1"/>
          </p:cNvSpPr>
          <p:nvPr>
            <p:ph type="sldNum" idx="4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5680" cy="3085560"/>
          </a:xfrm>
          <a:prstGeom prst="rect">
            <a:avLst/>
          </a:prstGeom>
          <a:ln w="0">
            <a:noFill/>
          </a:ln>
        </p:spPr>
      </p:sp>
      <p:sp>
        <p:nvSpPr>
          <p:cNvPr id="5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1" name="PlaceHolder 3"/>
          <p:cNvSpPr>
            <a:spLocks noGrp="1"/>
          </p:cNvSpPr>
          <p:nvPr>
            <p:ph type="sldNum" idx="7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5680" cy="3085560"/>
          </a:xfrm>
          <a:prstGeom prst="rect">
            <a:avLst/>
          </a:prstGeom>
          <a:ln w="0">
            <a:noFill/>
          </a:ln>
        </p:spPr>
      </p:sp>
      <p:sp>
        <p:nvSpPr>
          <p:cNvPr id="5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4" name="PlaceHolder 3"/>
          <p:cNvSpPr>
            <a:spLocks noGrp="1"/>
          </p:cNvSpPr>
          <p:nvPr>
            <p:ph type="sldNum" idx="7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5680" cy="3085560"/>
          </a:xfrm>
          <a:prstGeom prst="rect">
            <a:avLst/>
          </a:prstGeom>
          <a:ln w="0">
            <a:noFill/>
          </a:ln>
        </p:spPr>
      </p:sp>
      <p:sp>
        <p:nvSpPr>
          <p:cNvPr id="5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7" name="PlaceHolder 3"/>
          <p:cNvSpPr>
            <a:spLocks noGrp="1"/>
          </p:cNvSpPr>
          <p:nvPr>
            <p:ph type="sldNum" idx="7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5680" cy="3085560"/>
          </a:xfrm>
          <a:prstGeom prst="rect">
            <a:avLst/>
          </a:prstGeom>
          <a:ln w="0">
            <a:noFill/>
          </a:ln>
        </p:spPr>
      </p:sp>
      <p:sp>
        <p:nvSpPr>
          <p:cNvPr id="5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0" name="PlaceHolder 3"/>
          <p:cNvSpPr>
            <a:spLocks noGrp="1"/>
          </p:cNvSpPr>
          <p:nvPr>
            <p:ph type="sldNum" idx="7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5680" cy="3085560"/>
          </a:xfrm>
          <a:prstGeom prst="rect">
            <a:avLst/>
          </a:prstGeom>
          <a:ln w="0">
            <a:noFill/>
          </a:ln>
        </p:spPr>
      </p:sp>
      <p:sp>
        <p:nvSpPr>
          <p:cNvPr id="5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3" name="PlaceHolder 3"/>
          <p:cNvSpPr>
            <a:spLocks noGrp="1"/>
          </p:cNvSpPr>
          <p:nvPr>
            <p:ph type="sldNum" idx="7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5680" cy="3085560"/>
          </a:xfrm>
          <a:prstGeom prst="rect">
            <a:avLst/>
          </a:prstGeom>
          <a:ln w="0">
            <a:noFill/>
          </a:ln>
        </p:spPr>
      </p:sp>
      <p:sp>
        <p:nvSpPr>
          <p:cNvPr id="5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6" name="PlaceHolder 3"/>
          <p:cNvSpPr>
            <a:spLocks noGrp="1"/>
          </p:cNvSpPr>
          <p:nvPr>
            <p:ph type="sldNum" idx="7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5680" cy="3085560"/>
          </a:xfrm>
          <a:prstGeom prst="rect">
            <a:avLst/>
          </a:prstGeom>
          <a:ln w="0">
            <a:noFill/>
          </a:ln>
        </p:spPr>
      </p:sp>
      <p:sp>
        <p:nvSpPr>
          <p:cNvPr id="5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9" name="PlaceHolder 3"/>
          <p:cNvSpPr>
            <a:spLocks noGrp="1"/>
          </p:cNvSpPr>
          <p:nvPr>
            <p:ph type="sldNum" idx="7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5680" cy="3085560"/>
          </a:xfrm>
          <a:prstGeom prst="rect">
            <a:avLst/>
          </a:prstGeom>
          <a:ln w="0">
            <a:noFill/>
          </a:ln>
        </p:spPr>
      </p:sp>
      <p:sp>
        <p:nvSpPr>
          <p:cNvPr id="5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2" name="PlaceHolder 3"/>
          <p:cNvSpPr>
            <a:spLocks noGrp="1"/>
          </p:cNvSpPr>
          <p:nvPr>
            <p:ph type="sldNum" idx="8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5680" cy="3085560"/>
          </a:xfrm>
          <a:prstGeom prst="rect">
            <a:avLst/>
          </a:prstGeom>
          <a:ln w="0">
            <a:noFill/>
          </a:ln>
        </p:spPr>
      </p:sp>
      <p:sp>
        <p:nvSpPr>
          <p:cNvPr id="5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5" name="PlaceHolder 3"/>
          <p:cNvSpPr>
            <a:spLocks noGrp="1"/>
          </p:cNvSpPr>
          <p:nvPr>
            <p:ph type="sldNum" idx="8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5680" cy="3085560"/>
          </a:xfrm>
          <a:prstGeom prst="rect">
            <a:avLst/>
          </a:prstGeom>
          <a:ln w="0">
            <a:noFill/>
          </a:ln>
        </p:spPr>
      </p:sp>
      <p:sp>
        <p:nvSpPr>
          <p:cNvPr id="5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8" name="PlaceHolder 3"/>
          <p:cNvSpPr>
            <a:spLocks noGrp="1"/>
          </p:cNvSpPr>
          <p:nvPr>
            <p:ph type="sldNum" idx="8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5680" cy="3085560"/>
          </a:xfrm>
          <a:prstGeom prst="rect">
            <a:avLst/>
          </a:prstGeom>
          <a:ln w="0">
            <a:noFill/>
          </a:ln>
        </p:spPr>
      </p:sp>
      <p:sp>
        <p:nvSpPr>
          <p:cNvPr id="46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9" name="PlaceHolder 3"/>
          <p:cNvSpPr>
            <a:spLocks noGrp="1"/>
          </p:cNvSpPr>
          <p:nvPr>
            <p:ph type="sldNum" idx="4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5680" cy="3085560"/>
          </a:xfrm>
          <a:prstGeom prst="rect">
            <a:avLst/>
          </a:prstGeom>
          <a:ln w="0">
            <a:noFill/>
          </a:ln>
        </p:spPr>
      </p:sp>
      <p:sp>
        <p:nvSpPr>
          <p:cNvPr id="5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1" name="PlaceHolder 3"/>
          <p:cNvSpPr>
            <a:spLocks noGrp="1"/>
          </p:cNvSpPr>
          <p:nvPr>
            <p:ph type="sldNum" idx="8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5680" cy="3085560"/>
          </a:xfrm>
          <a:prstGeom prst="rect">
            <a:avLst/>
          </a:prstGeom>
          <a:ln w="0">
            <a:noFill/>
          </a:ln>
        </p:spPr>
      </p:sp>
      <p:sp>
        <p:nvSpPr>
          <p:cNvPr id="5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4" name="PlaceHolder 3"/>
          <p:cNvSpPr>
            <a:spLocks noGrp="1"/>
          </p:cNvSpPr>
          <p:nvPr>
            <p:ph type="sldNum" idx="8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5680" cy="3085560"/>
          </a:xfrm>
          <a:prstGeom prst="rect">
            <a:avLst/>
          </a:prstGeom>
          <a:ln w="0">
            <a:noFill/>
          </a:ln>
        </p:spPr>
      </p:sp>
      <p:sp>
        <p:nvSpPr>
          <p:cNvPr id="5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7" name="PlaceHolder 3"/>
          <p:cNvSpPr>
            <a:spLocks noGrp="1"/>
          </p:cNvSpPr>
          <p:nvPr>
            <p:ph type="sldNum" idx="8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5680" cy="3085560"/>
          </a:xfrm>
          <a:prstGeom prst="rect">
            <a:avLst/>
          </a:prstGeom>
          <a:ln w="0">
            <a:noFill/>
          </a:ln>
        </p:spPr>
      </p:sp>
      <p:sp>
        <p:nvSpPr>
          <p:cNvPr id="5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0" name="PlaceHolder 3"/>
          <p:cNvSpPr>
            <a:spLocks noGrp="1"/>
          </p:cNvSpPr>
          <p:nvPr>
            <p:ph type="sldNum" idx="8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5680" cy="3085560"/>
          </a:xfrm>
          <a:prstGeom prst="rect">
            <a:avLst/>
          </a:prstGeom>
          <a:ln w="0">
            <a:noFill/>
          </a:ln>
        </p:spPr>
      </p:sp>
      <p:sp>
        <p:nvSpPr>
          <p:cNvPr id="5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3" name="PlaceHolder 3"/>
          <p:cNvSpPr>
            <a:spLocks noGrp="1"/>
          </p:cNvSpPr>
          <p:nvPr>
            <p:ph type="sldNum" idx="8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5680" cy="3085560"/>
          </a:xfrm>
          <a:prstGeom prst="rect">
            <a:avLst/>
          </a:prstGeom>
          <a:ln w="0">
            <a:noFill/>
          </a:ln>
        </p:spPr>
      </p:sp>
      <p:sp>
        <p:nvSpPr>
          <p:cNvPr id="5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6" name="PlaceHolder 3"/>
          <p:cNvSpPr>
            <a:spLocks noGrp="1"/>
          </p:cNvSpPr>
          <p:nvPr>
            <p:ph type="sldNum" idx="8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5680" cy="3085560"/>
          </a:xfrm>
          <a:prstGeom prst="rect">
            <a:avLst/>
          </a:prstGeom>
          <a:ln w="0">
            <a:noFill/>
          </a:ln>
        </p:spPr>
      </p:sp>
      <p:sp>
        <p:nvSpPr>
          <p:cNvPr id="5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9" name="PlaceHolder 3"/>
          <p:cNvSpPr>
            <a:spLocks noGrp="1"/>
          </p:cNvSpPr>
          <p:nvPr>
            <p:ph type="sldNum" idx="8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5680" cy="3085560"/>
          </a:xfrm>
          <a:prstGeom prst="rect">
            <a:avLst/>
          </a:prstGeom>
          <a:ln w="0">
            <a:noFill/>
          </a:ln>
        </p:spPr>
      </p:sp>
      <p:sp>
        <p:nvSpPr>
          <p:cNvPr id="5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2" name="PlaceHolder 3"/>
          <p:cNvSpPr>
            <a:spLocks noGrp="1"/>
          </p:cNvSpPr>
          <p:nvPr>
            <p:ph type="sldNum" idx="9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5680" cy="3085560"/>
          </a:xfrm>
          <a:prstGeom prst="rect">
            <a:avLst/>
          </a:prstGeom>
          <a:ln w="0">
            <a:noFill/>
          </a:ln>
        </p:spPr>
      </p:sp>
      <p:sp>
        <p:nvSpPr>
          <p:cNvPr id="5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5" name="PlaceHolder 3"/>
          <p:cNvSpPr>
            <a:spLocks noGrp="1"/>
          </p:cNvSpPr>
          <p:nvPr>
            <p:ph type="sldNum" idx="9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5680" cy="3085560"/>
          </a:xfrm>
          <a:prstGeom prst="rect">
            <a:avLst/>
          </a:prstGeom>
          <a:ln w="0">
            <a:noFill/>
          </a:ln>
        </p:spPr>
      </p:sp>
      <p:sp>
        <p:nvSpPr>
          <p:cNvPr id="5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8" name="PlaceHolder 3"/>
          <p:cNvSpPr>
            <a:spLocks noGrp="1"/>
          </p:cNvSpPr>
          <p:nvPr>
            <p:ph type="sldNum" idx="9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5680" cy="3085560"/>
          </a:xfrm>
          <a:prstGeom prst="rect">
            <a:avLst/>
          </a:prstGeom>
          <a:ln w="0">
            <a:noFill/>
          </a:ln>
        </p:spPr>
      </p:sp>
      <p:sp>
        <p:nvSpPr>
          <p:cNvPr id="47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2" name="PlaceHolder 3"/>
          <p:cNvSpPr>
            <a:spLocks noGrp="1"/>
          </p:cNvSpPr>
          <p:nvPr>
            <p:ph type="sldNum" idx="5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5680" cy="3085560"/>
          </a:xfrm>
          <a:prstGeom prst="rect">
            <a:avLst/>
          </a:prstGeom>
          <a:ln w="0">
            <a:noFill/>
          </a:ln>
        </p:spPr>
      </p:sp>
      <p:sp>
        <p:nvSpPr>
          <p:cNvPr id="6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1" name="PlaceHolder 3"/>
          <p:cNvSpPr>
            <a:spLocks noGrp="1"/>
          </p:cNvSpPr>
          <p:nvPr>
            <p:ph type="sldNum" idx="9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685800" y="1143000"/>
            <a:ext cx="5485680" cy="3085560"/>
          </a:xfrm>
          <a:prstGeom prst="rect">
            <a:avLst/>
          </a:prstGeom>
          <a:ln w="0">
            <a:noFill/>
          </a:ln>
        </p:spPr>
      </p:sp>
      <p:sp>
        <p:nvSpPr>
          <p:cNvPr id="6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4" name="PlaceHolder 3"/>
          <p:cNvSpPr>
            <a:spLocks noGrp="1"/>
          </p:cNvSpPr>
          <p:nvPr>
            <p:ph type="sldNum" idx="9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685800" y="1143000"/>
            <a:ext cx="5485680" cy="3085560"/>
          </a:xfrm>
          <a:prstGeom prst="rect">
            <a:avLst/>
          </a:prstGeom>
          <a:ln w="0">
            <a:noFill/>
          </a:ln>
        </p:spPr>
      </p:sp>
      <p:sp>
        <p:nvSpPr>
          <p:cNvPr id="60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7" name="PlaceHolder 3"/>
          <p:cNvSpPr>
            <a:spLocks noGrp="1"/>
          </p:cNvSpPr>
          <p:nvPr>
            <p:ph type="sldNum" idx="9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5680" cy="3085560"/>
          </a:xfrm>
          <a:prstGeom prst="rect">
            <a:avLst/>
          </a:prstGeom>
          <a:ln w="0">
            <a:noFill/>
          </a:ln>
        </p:spPr>
      </p:sp>
      <p:sp>
        <p:nvSpPr>
          <p:cNvPr id="60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0" name="PlaceHolder 3"/>
          <p:cNvSpPr>
            <a:spLocks noGrp="1"/>
          </p:cNvSpPr>
          <p:nvPr>
            <p:ph type="sldNum" idx="9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5680" cy="3085560"/>
          </a:xfrm>
          <a:prstGeom prst="rect">
            <a:avLst/>
          </a:prstGeom>
          <a:ln w="0">
            <a:noFill/>
          </a:ln>
        </p:spPr>
      </p:sp>
      <p:sp>
        <p:nvSpPr>
          <p:cNvPr id="61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3" name="PlaceHolder 3"/>
          <p:cNvSpPr>
            <a:spLocks noGrp="1"/>
          </p:cNvSpPr>
          <p:nvPr>
            <p:ph type="sldNum" idx="9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5680" cy="3085560"/>
          </a:xfrm>
          <a:prstGeom prst="rect">
            <a:avLst/>
          </a:prstGeom>
          <a:ln w="0">
            <a:noFill/>
          </a:ln>
        </p:spPr>
      </p:sp>
      <p:sp>
        <p:nvSpPr>
          <p:cNvPr id="61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6" name="PlaceHolder 3"/>
          <p:cNvSpPr>
            <a:spLocks noGrp="1"/>
          </p:cNvSpPr>
          <p:nvPr>
            <p:ph type="sldNum" idx="9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5680" cy="3085560"/>
          </a:xfrm>
          <a:prstGeom prst="rect">
            <a:avLst/>
          </a:prstGeom>
          <a:ln w="0">
            <a:noFill/>
          </a:ln>
        </p:spPr>
      </p:sp>
      <p:sp>
        <p:nvSpPr>
          <p:cNvPr id="61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9" name="PlaceHolder 3"/>
          <p:cNvSpPr>
            <a:spLocks noGrp="1"/>
          </p:cNvSpPr>
          <p:nvPr>
            <p:ph type="sldNum" idx="9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5680" cy="3085560"/>
          </a:xfrm>
          <a:prstGeom prst="rect">
            <a:avLst/>
          </a:prstGeom>
          <a:ln w="0">
            <a:noFill/>
          </a:ln>
        </p:spPr>
      </p:sp>
      <p:sp>
        <p:nvSpPr>
          <p:cNvPr id="62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2" name="PlaceHolder 3"/>
          <p:cNvSpPr>
            <a:spLocks noGrp="1"/>
          </p:cNvSpPr>
          <p:nvPr>
            <p:ph type="sldNum" idx="100"/>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5680" cy="3085560"/>
          </a:xfrm>
          <a:prstGeom prst="rect">
            <a:avLst/>
          </a:prstGeom>
          <a:ln w="0">
            <a:noFill/>
          </a:ln>
        </p:spPr>
      </p:sp>
      <p:sp>
        <p:nvSpPr>
          <p:cNvPr id="62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5" name="PlaceHolder 3"/>
          <p:cNvSpPr>
            <a:spLocks noGrp="1"/>
          </p:cNvSpPr>
          <p:nvPr>
            <p:ph type="sldNum" idx="10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5680" cy="3085560"/>
          </a:xfrm>
          <a:prstGeom prst="rect">
            <a:avLst/>
          </a:prstGeom>
          <a:ln w="0">
            <a:noFill/>
          </a:ln>
        </p:spPr>
      </p:sp>
      <p:sp>
        <p:nvSpPr>
          <p:cNvPr id="62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8" name="PlaceHolder 3"/>
          <p:cNvSpPr>
            <a:spLocks noGrp="1"/>
          </p:cNvSpPr>
          <p:nvPr>
            <p:ph type="sldNum" idx="10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5680" cy="3085560"/>
          </a:xfrm>
          <a:prstGeom prst="rect">
            <a:avLst/>
          </a:prstGeom>
          <a:ln w="0">
            <a:noFill/>
          </a:ln>
        </p:spPr>
      </p:sp>
      <p:sp>
        <p:nvSpPr>
          <p:cNvPr id="47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5" name="PlaceHolder 3"/>
          <p:cNvSpPr>
            <a:spLocks noGrp="1"/>
          </p:cNvSpPr>
          <p:nvPr>
            <p:ph type="sldNum" idx="51"/>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5680" cy="3085560"/>
          </a:xfrm>
          <a:prstGeom prst="rect">
            <a:avLst/>
          </a:prstGeom>
          <a:ln w="0">
            <a:noFill/>
          </a:ln>
        </p:spPr>
      </p:sp>
      <p:sp>
        <p:nvSpPr>
          <p:cNvPr id="63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1" name="PlaceHolder 3"/>
          <p:cNvSpPr>
            <a:spLocks noGrp="1"/>
          </p:cNvSpPr>
          <p:nvPr>
            <p:ph type="sldNum" idx="10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5680" cy="3085560"/>
          </a:xfrm>
          <a:prstGeom prst="rect">
            <a:avLst/>
          </a:prstGeom>
          <a:ln w="0">
            <a:noFill/>
          </a:ln>
        </p:spPr>
      </p:sp>
      <p:sp>
        <p:nvSpPr>
          <p:cNvPr id="63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4" name="PlaceHolder 3"/>
          <p:cNvSpPr>
            <a:spLocks noGrp="1"/>
          </p:cNvSpPr>
          <p:nvPr>
            <p:ph type="sldNum" idx="10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685800" y="1143000"/>
            <a:ext cx="5485680" cy="3085560"/>
          </a:xfrm>
          <a:prstGeom prst="rect">
            <a:avLst/>
          </a:prstGeom>
          <a:ln w="0">
            <a:noFill/>
          </a:ln>
        </p:spPr>
      </p:sp>
      <p:sp>
        <p:nvSpPr>
          <p:cNvPr id="63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7" name="PlaceHolder 3"/>
          <p:cNvSpPr>
            <a:spLocks noGrp="1"/>
          </p:cNvSpPr>
          <p:nvPr>
            <p:ph type="sldNum" idx="105"/>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685800" y="1143000"/>
            <a:ext cx="5485680" cy="3085560"/>
          </a:xfrm>
          <a:prstGeom prst="rect">
            <a:avLst/>
          </a:prstGeom>
          <a:ln w="0">
            <a:noFill/>
          </a:ln>
        </p:spPr>
      </p:sp>
      <p:sp>
        <p:nvSpPr>
          <p:cNvPr id="63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40" name="PlaceHolder 3"/>
          <p:cNvSpPr>
            <a:spLocks noGrp="1"/>
          </p:cNvSpPr>
          <p:nvPr>
            <p:ph type="sldNum" idx="106"/>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sldImg"/>
          </p:nvPr>
        </p:nvSpPr>
        <p:spPr>
          <a:xfrm>
            <a:off x="685800" y="1143000"/>
            <a:ext cx="5485680" cy="3085560"/>
          </a:xfrm>
          <a:prstGeom prst="rect">
            <a:avLst/>
          </a:prstGeom>
          <a:ln w="0">
            <a:noFill/>
          </a:ln>
        </p:spPr>
      </p:sp>
      <p:sp>
        <p:nvSpPr>
          <p:cNvPr id="64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43" name="PlaceHolder 3"/>
          <p:cNvSpPr>
            <a:spLocks noGrp="1"/>
          </p:cNvSpPr>
          <p:nvPr>
            <p:ph type="sldNum" idx="107"/>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685800" y="1143000"/>
            <a:ext cx="5485680" cy="3085560"/>
          </a:xfrm>
          <a:prstGeom prst="rect">
            <a:avLst/>
          </a:prstGeom>
          <a:ln w="0">
            <a:noFill/>
          </a:ln>
        </p:spPr>
      </p:sp>
      <p:sp>
        <p:nvSpPr>
          <p:cNvPr id="64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46" name="PlaceHolder 3"/>
          <p:cNvSpPr>
            <a:spLocks noGrp="1"/>
          </p:cNvSpPr>
          <p:nvPr>
            <p:ph type="sldNum" idx="108"/>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685800" y="1143000"/>
            <a:ext cx="5485680" cy="3085560"/>
          </a:xfrm>
          <a:prstGeom prst="rect">
            <a:avLst/>
          </a:prstGeom>
          <a:ln w="0">
            <a:noFill/>
          </a:ln>
        </p:spPr>
      </p:sp>
      <p:sp>
        <p:nvSpPr>
          <p:cNvPr id="64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49" name="PlaceHolder 3"/>
          <p:cNvSpPr>
            <a:spLocks noGrp="1"/>
          </p:cNvSpPr>
          <p:nvPr>
            <p:ph type="sldNum" idx="109"/>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5680" cy="3085560"/>
          </a:xfrm>
          <a:prstGeom prst="rect">
            <a:avLst/>
          </a:prstGeom>
          <a:ln w="0">
            <a:noFill/>
          </a:ln>
        </p:spPr>
      </p:sp>
      <p:sp>
        <p:nvSpPr>
          <p:cNvPr id="47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8" name="PlaceHolder 3"/>
          <p:cNvSpPr>
            <a:spLocks noGrp="1"/>
          </p:cNvSpPr>
          <p:nvPr>
            <p:ph type="sldNum" idx="52"/>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5680" cy="3085560"/>
          </a:xfrm>
          <a:prstGeom prst="rect">
            <a:avLst/>
          </a:prstGeom>
          <a:ln w="0">
            <a:noFill/>
          </a:ln>
        </p:spPr>
      </p:sp>
      <p:sp>
        <p:nvSpPr>
          <p:cNvPr id="48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1" name="PlaceHolder 3"/>
          <p:cNvSpPr>
            <a:spLocks noGrp="1"/>
          </p:cNvSpPr>
          <p:nvPr>
            <p:ph type="sldNum" idx="53"/>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5680" cy="3085560"/>
          </a:xfrm>
          <a:prstGeom prst="rect">
            <a:avLst/>
          </a:prstGeom>
          <a:ln w="0">
            <a:noFill/>
          </a:ln>
        </p:spPr>
      </p:sp>
      <p:sp>
        <p:nvSpPr>
          <p:cNvPr id="48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4" name="PlaceHolder 3"/>
          <p:cNvSpPr>
            <a:spLocks noGrp="1"/>
          </p:cNvSpPr>
          <p:nvPr>
            <p:ph type="sldNum" idx="54"/>
          </p:nvPr>
        </p:nvSpPr>
        <p:spPr>
          <a:xfrm>
            <a:off x="3884760" y="8685360"/>
            <a:ext cx="2971080" cy="45792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投影片">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 2 投影片">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只有標題">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4F73BA82-644F-435C-9DB0-0B42A2912E85}" type="slidenum">
              <a:t>&lt;#&gt;</a:t>
            </a:fld>
          </a:p>
        </p:txBody>
      </p:sp>
      <p:sp>
        <p:nvSpPr>
          <p:cNvPr id="4" name="PlaceHolder 3"/>
          <p:cNvSpPr>
            <a:spLocks noGrp="1"/>
          </p:cNvSpPr>
          <p:nvPr>
            <p:ph type="dt" idx="20"/>
          </p:nvPr>
        </p:nvSpPr>
        <p:spPr/>
        <p:txBody>
          <a:bodyPr/>
          <a:p>
            <a:r>
              <a:rPr lang="zh-TW"/>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標題及內容">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661AEDF1-38C6-4E03-998D-7DE40AC15F11}" type="slidenum">
              <a:t>&lt;#&gt;</a:t>
            </a:fld>
          </a:p>
        </p:txBody>
      </p:sp>
      <p:sp>
        <p:nvSpPr>
          <p:cNvPr id="4" name="PlaceHolder 3"/>
          <p:cNvSpPr>
            <a:spLocks noGrp="1"/>
          </p:cNvSpPr>
          <p:nvPr>
            <p:ph type="dt" idx="23"/>
          </p:nvPr>
        </p:nvSpPr>
        <p:spPr/>
        <p:txBody>
          <a:bodyPr/>
          <a:p>
            <a:r>
              <a:rPr lang="zh-TW"/>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章節標題">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內容">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4"/>
          </p:nvPr>
        </p:nvSpPr>
        <p:spPr/>
        <p:txBody>
          <a:bodyPr/>
          <a:p>
            <a:fld id="{F07A7A16-B2D3-43D8-9FCC-E491AD3F3C8C}"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標題投影片">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1F2DE77-4756-4566-A580-A70A0FCFA134}"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3_標題與內容">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967267CA-4764-4434-8407-CC9D4E23FFB2}" type="slidenum">
              <a:t>&lt;#&gt;</a:t>
            </a:fld>
          </a:p>
        </p:txBody>
      </p:sp>
      <p:sp>
        <p:nvSpPr>
          <p:cNvPr id="6" name="PlaceHolder 5"/>
          <p:cNvSpPr>
            <a:spLocks noGrp="1"/>
          </p:cNvSpPr>
          <p:nvPr>
            <p:ph type="dt" idx="29"/>
          </p:nvPr>
        </p:nvSpPr>
        <p:spPr/>
        <p:txBody>
          <a:bodyPr/>
          <a:p>
            <a:r>
              <a:rPr lang="zh-TW"/>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兩項內容">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較">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比較">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標題投影片">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2BF47E9-A08E-4AEE-B8DE-D91710D9E8C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只有標題">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05CA7922-E3B6-459B-8AEE-99922E70FB3A}" type="slidenum">
              <a:t>&lt;#&gt;</a:t>
            </a:fld>
          </a:p>
        </p:txBody>
      </p:sp>
      <p:sp>
        <p:nvSpPr>
          <p:cNvPr id="4" name="PlaceHolder 3"/>
          <p:cNvSpPr>
            <a:spLocks noGrp="1"/>
          </p:cNvSpPr>
          <p:nvPr>
            <p:ph type="dt" idx="5"/>
          </p:nvPr>
        </p:nvSpPr>
        <p:spPr/>
        <p:txBody>
          <a:bodyPr/>
          <a:p>
            <a:r>
              <a:rPr lang="zh-TW"/>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只有標題">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F7CAAAD7-B88C-4845-9589-134DBD1E6B6E}" type="slidenum">
              <a:t>&lt;#&gt;</a:t>
            </a:fld>
          </a:p>
        </p:txBody>
      </p:sp>
      <p:sp>
        <p:nvSpPr>
          <p:cNvPr id="5" name="PlaceHolder 4"/>
          <p:cNvSpPr>
            <a:spLocks noGrp="1"/>
          </p:cNvSpPr>
          <p:nvPr>
            <p:ph type="dt" idx="8"/>
          </p:nvPr>
        </p:nvSpPr>
        <p:spPr/>
        <p:txBody>
          <a:bodyPr/>
          <a:p>
            <a:r>
              <a:rPr lang="zh-TW"/>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E64A68C1-2EBB-4253-917E-F901C4694AE4}" type="slidenum">
              <a:t>&lt;#&gt;</a:t>
            </a:fld>
          </a:p>
        </p:txBody>
      </p:sp>
      <p:sp>
        <p:nvSpPr>
          <p:cNvPr id="4" name="PlaceHolder 3"/>
          <p:cNvSpPr>
            <a:spLocks noGrp="1"/>
          </p:cNvSpPr>
          <p:nvPr>
            <p:ph type="dt" idx="11"/>
          </p:nvPr>
        </p:nvSpPr>
        <p:spPr/>
        <p:txBody>
          <a:bodyPr/>
          <a:p>
            <a:r>
              <a:rPr lang="zh-TW"/>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內容">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A1825697-2740-4628-97C7-BED945946F73}" type="slidenum">
              <a:t>&lt;#&gt;</a:t>
            </a:fld>
          </a:p>
        </p:txBody>
      </p:sp>
      <p:sp>
        <p:nvSpPr>
          <p:cNvPr id="4" name="PlaceHolder 3"/>
          <p:cNvSpPr>
            <a:spLocks noGrp="1"/>
          </p:cNvSpPr>
          <p:nvPr>
            <p:ph type="dt" idx="14"/>
          </p:nvPr>
        </p:nvSpPr>
        <p:spPr/>
        <p:txBody>
          <a:bodyPr/>
          <a:p>
            <a:r>
              <a:rPr lang="zh-TW"/>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圖片">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8055828A-9ADC-478A-9069-7A62F4C214B1}" type="slidenum">
              <a:t>&lt;#&gt;</a:t>
            </a:fld>
          </a:p>
        </p:txBody>
      </p:sp>
      <p:sp>
        <p:nvSpPr>
          <p:cNvPr id="4" name="PlaceHolder 3"/>
          <p:cNvSpPr>
            <a:spLocks noGrp="1"/>
          </p:cNvSpPr>
          <p:nvPr>
            <p:ph type="dt" idx="17"/>
          </p:nvPr>
        </p:nvSpPr>
        <p:spPr/>
        <p:txBody>
          <a:bodyPr/>
          <a:p>
            <a:r>
              <a:rPr lang="zh-TW"/>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直線接點​​(S) 10"/>
          <p:cNvCxnSpPr/>
          <p:nvPr/>
        </p:nvCxnSpPr>
        <p:spPr>
          <a:xfrm>
            <a:off x="715680" y="1113840"/>
            <a:ext cx="720" cy="5736240"/>
          </a:xfrm>
          <a:prstGeom prst="straightConnector1">
            <a:avLst/>
          </a:prstGeom>
          <a:ln cap="sq" w="25400">
            <a:solidFill>
              <a:srgbClr val="243fff"/>
            </a:solidFill>
            <a:bevel/>
          </a:ln>
        </p:spPr>
      </p:cxnSp>
      <p:sp>
        <p:nvSpPr>
          <p:cNvPr id="1"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cxnSp>
        <p:nvCxnSpPr>
          <p:cNvPr id="43" name="直線接點​​(S) 8"/>
          <p:cNvCxnSpPr/>
          <p:nvPr/>
        </p:nvCxnSpPr>
        <p:spPr>
          <a:xfrm>
            <a:off x="1301040" y="3496320"/>
            <a:ext cx="720" cy="3353400"/>
          </a:xfrm>
          <a:prstGeom prst="straightConnector1">
            <a:avLst/>
          </a:prstGeom>
          <a:ln cap="sq" w="25400">
            <a:solidFill>
              <a:srgbClr val="ffffff"/>
            </a:solidFill>
            <a:bevel/>
          </a:ln>
        </p:spPr>
      </p:cxnSp>
      <p:sp>
        <p:nvSpPr>
          <p:cNvPr id="44" name="圖形 12"/>
          <p:cNvSpPr/>
          <p:nvPr/>
        </p:nvSpPr>
        <p:spPr>
          <a:xfrm>
            <a:off x="8217720" y="297396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5" name="圖形 13"/>
          <p:cNvSpPr/>
          <p:nvPr/>
        </p:nvSpPr>
        <p:spPr>
          <a:xfrm>
            <a:off x="7859160" y="274464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6" name="圖形 15"/>
          <p:cNvSpPr/>
          <p:nvPr/>
        </p:nvSpPr>
        <p:spPr>
          <a:xfrm>
            <a:off x="7843320" y="319824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7"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4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cxnSp>
        <p:nvCxnSpPr>
          <p:cNvPr id="51" name="直線接點​​(S) 13"/>
          <p:cNvCxnSpPr/>
          <p:nvPr/>
        </p:nvCxnSpPr>
        <p:spPr>
          <a:xfrm>
            <a:off x="856080" y="3502800"/>
            <a:ext cx="720" cy="3346920"/>
          </a:xfrm>
          <a:prstGeom prst="straightConnector1">
            <a:avLst/>
          </a:prstGeom>
          <a:ln cap="sq" w="25400">
            <a:solidFill>
              <a:srgbClr val="ffffff"/>
            </a:solidFill>
            <a:bevel/>
          </a:ln>
        </p:spPr>
      </p:cxnSp>
      <p:sp>
        <p:nvSpPr>
          <p:cNvPr id="52" name="圖形 12"/>
          <p:cNvSpPr/>
          <p:nvPr/>
        </p:nvSpPr>
        <p:spPr>
          <a:xfrm>
            <a:off x="4745520" y="276012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3" name="圖形 13"/>
          <p:cNvSpPr/>
          <p:nvPr/>
        </p:nvSpPr>
        <p:spPr>
          <a:xfrm>
            <a:off x="4386600" y="253116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4" name="圖形 15"/>
          <p:cNvSpPr/>
          <p:nvPr/>
        </p:nvSpPr>
        <p:spPr>
          <a:xfrm>
            <a:off x="1670040" y="603144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5" name="PlaceHolder 1"/>
          <p:cNvSpPr>
            <a:spLocks noGrp="1"/>
          </p:cNvSpPr>
          <p:nvPr>
            <p:ph type="ftr" idx="18"/>
          </p:nvPr>
        </p:nvSpPr>
        <p:spPr>
          <a:xfrm rot="16200000">
            <a:off x="-548280" y="1938960"/>
            <a:ext cx="27882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56" name="PlaceHolder 2"/>
          <p:cNvSpPr>
            <a:spLocks noGrp="1"/>
          </p:cNvSpPr>
          <p:nvPr>
            <p:ph type="sldNum" idx="19"/>
          </p:nvPr>
        </p:nvSpPr>
        <p:spPr>
          <a:xfrm>
            <a:off x="8610480" y="20124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69D23969-F79D-41DF-96A0-45F6C6BAF5F5}"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57" name="PlaceHolder 3"/>
          <p:cNvSpPr>
            <a:spLocks noGrp="1"/>
          </p:cNvSpPr>
          <p:nvPr>
            <p:ph type="dt" idx="20"/>
          </p:nvPr>
        </p:nvSpPr>
        <p:spPr>
          <a:xfrm>
            <a:off x="658440" y="20124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ffffff"/>
                </a:solidFill>
                <a:latin typeface="Arial"/>
              </a:rPr>
              <a:t>請按這裡編輯題名文字格式</a:t>
            </a:r>
            <a:endParaRPr b="0" lang="en-US" sz="4400" spc="-1" strike="noStrike">
              <a:solidFill>
                <a:srgbClr val="ffffff"/>
              </a:solidFill>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60" name="直線接點​​(S) 8"/>
          <p:cNvCxnSpPr/>
          <p:nvPr/>
        </p:nvCxnSpPr>
        <p:spPr>
          <a:xfrm>
            <a:off x="0" y="806400"/>
            <a:ext cx="7904160" cy="720"/>
          </a:xfrm>
          <a:prstGeom prst="straightConnector1">
            <a:avLst/>
          </a:prstGeom>
          <a:ln cap="sq" w="25400">
            <a:solidFill>
              <a:srgbClr val="243fff"/>
            </a:solidFill>
            <a:bevel/>
          </a:ln>
        </p:spPr>
      </p:cxnSp>
      <p:sp>
        <p:nvSpPr>
          <p:cNvPr id="61" name="圖形 10"/>
          <p:cNvSpPr/>
          <p:nvPr/>
        </p:nvSpPr>
        <p:spPr>
          <a:xfrm>
            <a:off x="11281680" y="207072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2" name="圖形 11"/>
          <p:cNvSpPr/>
          <p:nvPr/>
        </p:nvSpPr>
        <p:spPr>
          <a:xfrm>
            <a:off x="10969200" y="177984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3" name="PlaceHolder 1"/>
          <p:cNvSpPr>
            <a:spLocks noGrp="1"/>
          </p:cNvSpPr>
          <p:nvPr>
            <p:ph type="ftr" idx="21"/>
          </p:nvPr>
        </p:nvSpPr>
        <p:spPr>
          <a:xfrm>
            <a:off x="7964280" y="6217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64" name="PlaceHolder 2"/>
          <p:cNvSpPr>
            <a:spLocks noGrp="1"/>
          </p:cNvSpPr>
          <p:nvPr>
            <p:ph type="sldNum" idx="22"/>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50E3474D-FC0A-4DF3-B08F-EF768F9816B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65" name="PlaceHolder 3"/>
          <p:cNvSpPr>
            <a:spLocks noGrp="1"/>
          </p:cNvSpPr>
          <p:nvPr>
            <p:ph type="dt" idx="23"/>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6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000000"/>
                </a:solidFill>
                <a:latin typeface="Arial"/>
              </a:rPr>
              <a:t>請按這裡編輯題名文字格式</a:t>
            </a:r>
            <a:endParaRPr b="0" lang="en-US" sz="4400" spc="-1" strike="noStrike">
              <a:solidFill>
                <a:srgbClr val="000000"/>
              </a:solidFill>
              <a:latin typeface="Arial"/>
            </a:endParaRPr>
          </a:p>
        </p:txBody>
      </p:sp>
      <p:sp>
        <p:nvSpPr>
          <p:cNvPr id="6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3200" spc="-1" strike="noStrike">
                <a:solidFill>
                  <a:srgbClr val="000000"/>
                </a:solidFill>
                <a:latin typeface="Arial"/>
              </a:rPr>
              <a:t>請按這裡編輯大綱文字格式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2800" spc="-1" strike="noStrike">
                <a:solidFill>
                  <a:srgbClr val="000000"/>
                </a:solidFill>
                <a:latin typeface="Arial"/>
              </a:rPr>
              <a:t>第二個大綱層次</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2400" spc="-1" strike="noStrike">
                <a:solidFill>
                  <a:srgbClr val="000000"/>
                </a:solidFill>
                <a:latin typeface="Arial"/>
              </a:rPr>
              <a:t>第三個大綱層次</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2000" spc="-1" strike="noStrike">
                <a:solidFill>
                  <a:srgbClr val="000000"/>
                </a:solidFill>
                <a:latin typeface="Arial"/>
              </a:rPr>
              <a:t>第四個大綱層次</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Arial"/>
              </a:rPr>
              <a:t>第五個大綱層次</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Arial"/>
              </a:rPr>
              <a:t>第六個大綱層次</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Arial"/>
              </a:rPr>
              <a:t>第七個大綱層次</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68" name="圖形 12"/>
          <p:cNvSpPr/>
          <p:nvPr/>
        </p:nvSpPr>
        <p:spPr>
          <a:xfrm>
            <a:off x="10772280" y="305424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9" name="圖形 13"/>
          <p:cNvSpPr/>
          <p:nvPr/>
        </p:nvSpPr>
        <p:spPr>
          <a:xfrm>
            <a:off x="10724400" y="251568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0" name="圖形 15"/>
          <p:cNvSpPr/>
          <p:nvPr/>
        </p:nvSpPr>
        <p:spPr>
          <a:xfrm>
            <a:off x="11025000" y="278748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1" name="圖形 22"/>
          <p:cNvSpPr/>
          <p:nvPr/>
        </p:nvSpPr>
        <p:spPr>
          <a:xfrm>
            <a:off x="1261800" y="2633400"/>
            <a:ext cx="150840" cy="150840"/>
          </a:xfrm>
          <a:custGeom>
            <a:avLst/>
            <a:gdLst>
              <a:gd name="textAreaLeft" fmla="*/ 0 w 150840"/>
              <a:gd name="textAreaRight" fmla="*/ 151560 w 150840"/>
              <a:gd name="textAreaTop" fmla="*/ 0 h 150840"/>
              <a:gd name="textAreaBottom" fmla="*/ 151560 h 15084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2" name="圖形 21"/>
          <p:cNvSpPr/>
          <p:nvPr/>
        </p:nvSpPr>
        <p:spPr>
          <a:xfrm>
            <a:off x="1064160" y="3083400"/>
            <a:ext cx="95040" cy="95040"/>
          </a:xfrm>
          <a:custGeom>
            <a:avLst/>
            <a:gdLst>
              <a:gd name="textAreaLeft" fmla="*/ 0 w 95040"/>
              <a:gd name="textAreaRight" fmla="*/ 95760 w 95040"/>
              <a:gd name="textAreaTop" fmla="*/ 0 h 95040"/>
              <a:gd name="textAreaBottom" fmla="*/ 95760 h 95040"/>
            </a:gdLst>
            <a:ahLst/>
            <a:rect l="textAreaLeft" t="textAreaTop" r="textAreaRight" b="textAreaBottom"/>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3" name="圖形 23"/>
          <p:cNvSpPr/>
          <p:nvPr/>
        </p:nvSpPr>
        <p:spPr>
          <a:xfrm>
            <a:off x="1413360" y="3492720"/>
            <a:ext cx="108000" cy="108000"/>
          </a:xfrm>
          <a:custGeom>
            <a:avLst/>
            <a:gdLst>
              <a:gd name="textAreaLeft" fmla="*/ 0 w 108000"/>
              <a:gd name="textAreaRight" fmla="*/ 108720 w 108000"/>
              <a:gd name="textAreaTop" fmla="*/ 0 h 108000"/>
              <a:gd name="textAreaBottom" fmla="*/ 108720 h 10800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4"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7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78" name="直線接點​​ 6"/>
          <p:cNvCxnSpPr/>
          <p:nvPr/>
        </p:nvCxnSpPr>
        <p:spPr>
          <a:xfrm>
            <a:off x="715680" y="356760"/>
            <a:ext cx="720" cy="6493320"/>
          </a:xfrm>
          <a:prstGeom prst="straightConnector1">
            <a:avLst/>
          </a:prstGeom>
          <a:ln cap="sq" w="25400">
            <a:solidFill>
              <a:srgbClr val="243fff"/>
            </a:solidFill>
            <a:bevel/>
          </a:ln>
        </p:spPr>
      </p:cxnSp>
      <p:sp>
        <p:nvSpPr>
          <p:cNvPr id="79"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80" name="PlaceHolder 2"/>
          <p:cNvSpPr>
            <a:spLocks noGrp="1"/>
          </p:cNvSpPr>
          <p:nvPr>
            <p:ph type="body"/>
          </p:nvPr>
        </p:nvSpPr>
        <p:spPr>
          <a:xfrm>
            <a:off x="1776960" y="407520"/>
            <a:ext cx="1951560" cy="1951560"/>
          </a:xfrm>
          <a:prstGeom prst="rect">
            <a:avLst/>
          </a:prstGeom>
          <a:noFill/>
          <a:ln w="0">
            <a:noFill/>
          </a:ln>
        </p:spPr>
        <p:txBody>
          <a:bodyPr lIns="0" rIns="0" tIns="0" bIns="0" anchor="t">
            <a:normAutofit fontScale="18333" lnSpcReduction="10000"/>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81" name="PlaceHolder 3"/>
          <p:cNvSpPr>
            <a:spLocks noGrp="1"/>
          </p:cNvSpPr>
          <p:nvPr>
            <p:ph type="sldNum" idx="24"/>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77463A57-1A6E-47BB-8A8B-06982E5ADC79}"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4" name="直線接點​​(S) 6"/>
          <p:cNvCxnSpPr/>
          <p:nvPr/>
        </p:nvCxnSpPr>
        <p:spPr>
          <a:xfrm>
            <a:off x="11585880" y="3619080"/>
            <a:ext cx="720" cy="3239640"/>
          </a:xfrm>
          <a:prstGeom prst="straightConnector1">
            <a:avLst/>
          </a:prstGeom>
          <a:ln cap="sq" w="25400">
            <a:solidFill>
              <a:srgbClr val="243fff"/>
            </a:solidFill>
            <a:bevel/>
          </a:ln>
        </p:spPr>
      </p:cxnSp>
      <p:sp>
        <p:nvSpPr>
          <p:cNvPr id="85" name="矩形 8"/>
          <p:cNvSpPr/>
          <p:nvPr/>
        </p:nvSpPr>
        <p:spPr>
          <a:xfrm>
            <a:off x="0" y="0"/>
            <a:ext cx="5779080" cy="685728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86" name="PlaceHolder 1"/>
          <p:cNvSpPr>
            <a:spLocks noGrp="1"/>
          </p:cNvSpPr>
          <p:nvPr>
            <p:ph type="ftr" idx="25"/>
          </p:nvPr>
        </p:nvSpPr>
        <p:spPr>
          <a:xfrm rot="16200000">
            <a:off x="9811440" y="1591560"/>
            <a:ext cx="3547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87" name="PlaceHolder 2"/>
          <p:cNvSpPr>
            <a:spLocks noGrp="1"/>
          </p:cNvSpPr>
          <p:nvPr>
            <p:ph type="sldNum" idx="26"/>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7F877E91-681F-4AF2-92CA-5C7EEAFB1B65}"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18900000"/>
        </a:gradFill>
      </p:bgPr>
    </p:bg>
    <p:spTree>
      <p:nvGrpSpPr>
        <p:cNvPr id="1" name=""/>
        <p:cNvGrpSpPr/>
        <p:nvPr/>
      </p:nvGrpSpPr>
      <p:grpSpPr>
        <a:xfrm>
          <a:off x="0" y="0"/>
          <a:ext cx="0" cy="0"/>
          <a:chOff x="0" y="0"/>
          <a:chExt cx="0" cy="0"/>
        </a:xfrm>
      </p:grpSpPr>
      <p:sp>
        <p:nvSpPr>
          <p:cNvPr id="88" name="圖形 22"/>
          <p:cNvSpPr/>
          <p:nvPr/>
        </p:nvSpPr>
        <p:spPr>
          <a:xfrm>
            <a:off x="11202120" y="344160"/>
            <a:ext cx="150840" cy="150840"/>
          </a:xfrm>
          <a:custGeom>
            <a:avLst/>
            <a:gdLst>
              <a:gd name="textAreaLeft" fmla="*/ 0 w 150840"/>
              <a:gd name="textAreaRight" fmla="*/ 151560 w 150840"/>
              <a:gd name="textAreaTop" fmla="*/ 0 h 150840"/>
              <a:gd name="textAreaBottom" fmla="*/ 151560 h 15084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89" name="圖形 23"/>
          <p:cNvSpPr/>
          <p:nvPr/>
        </p:nvSpPr>
        <p:spPr>
          <a:xfrm>
            <a:off x="11563200" y="590760"/>
            <a:ext cx="108000" cy="108000"/>
          </a:xfrm>
          <a:custGeom>
            <a:avLst/>
            <a:gdLst>
              <a:gd name="textAreaLeft" fmla="*/ 0 w 108000"/>
              <a:gd name="textAreaRight" fmla="*/ 108720 w 108000"/>
              <a:gd name="textAreaTop" fmla="*/ 0 h 108000"/>
              <a:gd name="textAreaBottom" fmla="*/ 108720 h 10800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0"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91" name="PlaceHolder 2"/>
          <p:cNvSpPr>
            <a:spLocks noGrp="1"/>
          </p:cNvSpPr>
          <p:nvPr>
            <p:ph type="body"/>
          </p:nvPr>
        </p:nvSpPr>
        <p:spPr>
          <a:xfrm>
            <a:off x="1776960" y="407520"/>
            <a:ext cx="1951560" cy="1951560"/>
          </a:xfrm>
          <a:prstGeom prst="rect">
            <a:avLst/>
          </a:prstGeom>
          <a:noFill/>
          <a:ln w="0">
            <a:noFill/>
          </a:ln>
        </p:spPr>
        <p:txBody>
          <a:bodyPr lIns="0" rIns="0" tIns="0" bIns="0" anchor="t">
            <a:normAutofit fontScale="18333" lnSpcReduction="10000"/>
          </a:bodyPr>
          <a:p>
            <a:pPr marL="432000" indent="-324000">
              <a:spcBef>
                <a:spcPts val="1417"/>
              </a:spcBef>
              <a:buClr>
                <a:srgbClr val="ffffff"/>
              </a:buClr>
              <a:buSzPct val="45000"/>
              <a:buFont typeface="Wingdings" charset="2"/>
              <a:buChar char=""/>
            </a:pPr>
            <a:r>
              <a:rPr b="0" lang="zh-TW" sz="1800" spc="-1" strike="noStrike">
                <a:solidFill>
                  <a:srgbClr val="ffffff"/>
                </a:solidFill>
                <a:latin typeface="Arial"/>
              </a:rPr>
              <a:t>請按這裡編輯大綱文字格式</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1800" spc="-1" strike="noStrike">
                <a:solidFill>
                  <a:srgbClr val="ffffff"/>
                </a:solidFill>
                <a:latin typeface="Arial"/>
              </a:rPr>
              <a:t>第二個大綱層次</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1800" spc="-1" strike="noStrike">
                <a:solidFill>
                  <a:srgbClr val="ffffff"/>
                </a:solidFill>
                <a:latin typeface="Arial"/>
              </a:rPr>
              <a:t>第三個大綱層次</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1800" spc="-1" strike="noStrike">
                <a:solidFill>
                  <a:srgbClr val="ffffff"/>
                </a:solidFill>
                <a:latin typeface="Arial"/>
              </a:rPr>
              <a:t>第四個大綱層次</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1800" spc="-1" strike="noStrike">
                <a:solidFill>
                  <a:srgbClr val="ffffff"/>
                </a:solidFill>
                <a:latin typeface="Arial"/>
              </a:rPr>
              <a:t>第五個大綱層次</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1800" spc="-1" strike="noStrike">
                <a:solidFill>
                  <a:srgbClr val="ffffff"/>
                </a:solidFill>
                <a:latin typeface="Arial"/>
              </a:rPr>
              <a:t>第六個大綱層次</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1800" spc="-1" strike="noStrike">
                <a:solidFill>
                  <a:srgbClr val="ffffff"/>
                </a:solidFill>
                <a:latin typeface="Arial"/>
              </a:rPr>
              <a:t>第七個大綱層次</a:t>
            </a:r>
            <a:endParaRPr b="0" lang="en-US" sz="1800" spc="-1" strike="noStrike">
              <a:solidFill>
                <a:srgbClr val="ffffff"/>
              </a:solidFill>
              <a:latin typeface="Arial"/>
            </a:endParaRPr>
          </a:p>
        </p:txBody>
      </p:sp>
      <p:sp>
        <p:nvSpPr>
          <p:cNvPr id="92" name="PlaceHolder 3"/>
          <p:cNvSpPr>
            <a:spLocks noGrp="1"/>
          </p:cNvSpPr>
          <p:nvPr>
            <p:ph type="ftr" idx="27"/>
          </p:nvPr>
        </p:nvSpPr>
        <p:spPr>
          <a:xfrm>
            <a:off x="8503920" y="841320"/>
            <a:ext cx="362952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93" name="PlaceHolder 4"/>
          <p:cNvSpPr>
            <a:spLocks noGrp="1"/>
          </p:cNvSpPr>
          <p:nvPr>
            <p:ph type="sldNum" idx="28"/>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2557BF7F-99BE-4E8A-A714-86E8EABF230F}"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94" name="PlaceHolder 5"/>
          <p:cNvSpPr>
            <a:spLocks noGrp="1"/>
          </p:cNvSpPr>
          <p:nvPr>
            <p:ph type="dt" idx="29"/>
          </p:nvPr>
        </p:nvSpPr>
        <p:spPr>
          <a:xfrm>
            <a:off x="65844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97" name="直線接點​​(S) 7"/>
          <p:cNvCxnSpPr/>
          <p:nvPr/>
        </p:nvCxnSpPr>
        <p:spPr>
          <a:xfrm>
            <a:off x="715680" y="356760"/>
            <a:ext cx="720" cy="6493320"/>
          </a:xfrm>
          <a:prstGeom prst="straightConnector1">
            <a:avLst/>
          </a:prstGeom>
          <a:ln cap="sq" w="25400">
            <a:solidFill>
              <a:srgbClr val="243fff"/>
            </a:solidFill>
            <a:bevel/>
          </a:ln>
        </p:spPr>
      </p:cxnSp>
      <p:sp>
        <p:nvSpPr>
          <p:cNvPr id="98"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9"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0"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1"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102" name="PlaceHolder 2"/>
          <p:cNvSpPr>
            <a:spLocks noGrp="1"/>
          </p:cNvSpPr>
          <p:nvPr>
            <p:ph type="body"/>
          </p:nvPr>
        </p:nvSpPr>
        <p:spPr>
          <a:xfrm>
            <a:off x="1776960" y="407520"/>
            <a:ext cx="951840" cy="1951560"/>
          </a:xfrm>
          <a:prstGeom prst="rect">
            <a:avLst/>
          </a:prstGeom>
          <a:noFill/>
          <a:ln w="0">
            <a:noFill/>
          </a:ln>
        </p:spPr>
        <p:txBody>
          <a:bodyPr lIns="0" rIns="0" tIns="0" bIns="0" anchor="t">
            <a:normAutofit fontScale="12222"/>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103" name="PlaceHolder 3"/>
          <p:cNvSpPr>
            <a:spLocks noGrp="1"/>
          </p:cNvSpPr>
          <p:nvPr>
            <p:ph type="body"/>
          </p:nvPr>
        </p:nvSpPr>
        <p:spPr>
          <a:xfrm>
            <a:off x="2777040" y="407520"/>
            <a:ext cx="951840" cy="1951560"/>
          </a:xfrm>
          <a:prstGeom prst="rect">
            <a:avLst/>
          </a:prstGeom>
          <a:noFill/>
          <a:ln w="0">
            <a:noFill/>
          </a:ln>
        </p:spPr>
        <p:txBody>
          <a:bodyPr lIns="0" rIns="0" tIns="0" bIns="0" anchor="t">
            <a:normAutofit fontScale="12222"/>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 name="直線接點​​(S) 9"/>
          <p:cNvCxnSpPr/>
          <p:nvPr/>
        </p:nvCxnSpPr>
        <p:spPr>
          <a:xfrm>
            <a:off x="715680" y="356760"/>
            <a:ext cx="720" cy="6493320"/>
          </a:xfrm>
          <a:prstGeom prst="straightConnector1">
            <a:avLst/>
          </a:prstGeom>
          <a:ln cap="sq" w="25400">
            <a:solidFill>
              <a:srgbClr val="243fff"/>
            </a:solidFill>
            <a:bevel/>
          </a:ln>
        </p:spPr>
      </p:cxnSp>
      <p:sp>
        <p:nvSpPr>
          <p:cNvPr id="5"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 name="直線接點​​(S) 9"/>
          <p:cNvCxnSpPr/>
          <p:nvPr/>
        </p:nvCxnSpPr>
        <p:spPr>
          <a:xfrm>
            <a:off x="715680" y="356760"/>
            <a:ext cx="720" cy="6493320"/>
          </a:xfrm>
          <a:prstGeom prst="straightConnector1">
            <a:avLst/>
          </a:prstGeom>
          <a:ln cap="sq" w="25400">
            <a:solidFill>
              <a:srgbClr val="243fff"/>
            </a:solidFill>
            <a:bevel/>
          </a:ln>
        </p:spPr>
      </p:cxnSp>
      <p:sp>
        <p:nvSpPr>
          <p:cNvPr id="9"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1"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2" name="直線接點​​(S) 6"/>
          <p:cNvCxnSpPr/>
          <p:nvPr/>
        </p:nvCxnSpPr>
        <p:spPr>
          <a:xfrm>
            <a:off x="11585880" y="3619080"/>
            <a:ext cx="720" cy="3239640"/>
          </a:xfrm>
          <a:prstGeom prst="straightConnector1">
            <a:avLst/>
          </a:prstGeom>
          <a:ln cap="sq" w="25400">
            <a:solidFill>
              <a:srgbClr val="243fff"/>
            </a:solidFill>
            <a:bevel/>
          </a:ln>
        </p:spPr>
      </p:cxnSp>
      <p:sp>
        <p:nvSpPr>
          <p:cNvPr id="13" name="矩形 8"/>
          <p:cNvSpPr/>
          <p:nvPr/>
        </p:nvSpPr>
        <p:spPr>
          <a:xfrm>
            <a:off x="0" y="0"/>
            <a:ext cx="5779080" cy="685728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14" name="PlaceHolder 1"/>
          <p:cNvSpPr>
            <a:spLocks noGrp="1"/>
          </p:cNvSpPr>
          <p:nvPr>
            <p:ph type="ftr" idx="1"/>
          </p:nvPr>
        </p:nvSpPr>
        <p:spPr>
          <a:xfrm rot="16200000">
            <a:off x="9811440" y="1591560"/>
            <a:ext cx="3547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15" name="PlaceHolder 2"/>
          <p:cNvSpPr>
            <a:spLocks noGrp="1"/>
          </p:cNvSpPr>
          <p:nvPr>
            <p:ph type="sldNum" idx="2"/>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E0BC41C4-6C8B-4C7B-B07F-3B252BAF0AE5}"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16" name="圖形 32"/>
          <p:cNvSpPr/>
          <p:nvPr/>
        </p:nvSpPr>
        <p:spPr>
          <a:xfrm>
            <a:off x="1472400" y="1859400"/>
            <a:ext cx="138240" cy="138240"/>
          </a:xfrm>
          <a:custGeom>
            <a:avLst/>
            <a:gdLst>
              <a:gd name="textAreaLeft" fmla="*/ 0 w 138240"/>
              <a:gd name="textAreaRight" fmla="*/ 138960 w 138240"/>
              <a:gd name="textAreaTop" fmla="*/ 0 h 138240"/>
              <a:gd name="textAreaBottom" fmla="*/ 138960 h 13824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7" name="圖形 33"/>
          <p:cNvSpPr/>
          <p:nvPr/>
        </p:nvSpPr>
        <p:spPr>
          <a:xfrm>
            <a:off x="2014560" y="3146760"/>
            <a:ext cx="127080" cy="127080"/>
          </a:xfrm>
          <a:custGeom>
            <a:avLst/>
            <a:gdLst>
              <a:gd name="textAreaLeft" fmla="*/ 0 w 127080"/>
              <a:gd name="textAreaRight" fmla="*/ 127800 w 127080"/>
              <a:gd name="textAreaTop" fmla="*/ 0 h 127080"/>
              <a:gd name="textAreaBottom" fmla="*/ 127800 h 12708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8" name="圖形 31"/>
          <p:cNvSpPr/>
          <p:nvPr/>
        </p:nvSpPr>
        <p:spPr>
          <a:xfrm>
            <a:off x="5405040" y="4508280"/>
            <a:ext cx="90360" cy="90360"/>
          </a:xfrm>
          <a:custGeom>
            <a:avLst/>
            <a:gdLst>
              <a:gd name="textAreaLeft" fmla="*/ 0 w 90360"/>
              <a:gd name="textAreaRight" fmla="*/ 91080 w 90360"/>
              <a:gd name="textAreaTop" fmla="*/ 0 h 90360"/>
              <a:gd name="textAreaBottom" fmla="*/ 91080 h 9036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cxnSp>
        <p:nvCxnSpPr>
          <p:cNvPr id="19" name="直線接點​​(S) 13"/>
          <p:cNvCxnSpPr/>
          <p:nvPr/>
        </p:nvCxnSpPr>
        <p:spPr>
          <a:xfrm>
            <a:off x="856080" y="3502800"/>
            <a:ext cx="720" cy="3346920"/>
          </a:xfrm>
          <a:prstGeom prst="straightConnector1">
            <a:avLst/>
          </a:prstGeom>
          <a:ln cap="sq" w="25400">
            <a:solidFill>
              <a:srgbClr val="ffffff"/>
            </a:solidFill>
            <a:bevel/>
          </a:ln>
        </p:spPr>
      </p:cxnSp>
      <p:sp>
        <p:nvSpPr>
          <p:cNvPr id="20" name="PlaceHolder 1"/>
          <p:cNvSpPr>
            <a:spLocks noGrp="1"/>
          </p:cNvSpPr>
          <p:nvPr>
            <p:ph type="ftr" idx="3"/>
          </p:nvPr>
        </p:nvSpPr>
        <p:spPr>
          <a:xfrm rot="16200000">
            <a:off x="-548280" y="1938960"/>
            <a:ext cx="27882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21" name="PlaceHolder 2"/>
          <p:cNvSpPr>
            <a:spLocks noGrp="1"/>
          </p:cNvSpPr>
          <p:nvPr>
            <p:ph type="sldNum" idx="4"/>
          </p:nvPr>
        </p:nvSpPr>
        <p:spPr>
          <a:xfrm>
            <a:off x="8610480" y="20124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55B5327A-1ABF-4E70-9516-C296D8D61233}"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22" name="PlaceHolder 3"/>
          <p:cNvSpPr>
            <a:spLocks noGrp="1"/>
          </p:cNvSpPr>
          <p:nvPr>
            <p:ph type="dt" idx="5"/>
          </p:nvPr>
        </p:nvSpPr>
        <p:spPr>
          <a:xfrm>
            <a:off x="658440" y="20124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2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ffffff"/>
                </a:solidFill>
                <a:latin typeface="Arial"/>
              </a:rPr>
              <a:t>請按這裡編輯題名文字格式</a:t>
            </a:r>
            <a:endParaRPr b="0" lang="en-US" sz="4400" spc="-1" strike="noStrike">
              <a:solidFill>
                <a:srgbClr val="ffffff"/>
              </a:solidFill>
              <a:latin typeface="Arial"/>
            </a:endParaRPr>
          </a:p>
        </p:txBody>
      </p:sp>
      <p:sp>
        <p:nvSpPr>
          <p:cNvPr id="2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5" name="直線接點 5"/>
          <p:cNvCxnSpPr/>
          <p:nvPr/>
        </p:nvCxnSpPr>
        <p:spPr>
          <a:xfrm>
            <a:off x="715680" y="356760"/>
            <a:ext cx="720" cy="6493320"/>
          </a:xfrm>
          <a:prstGeom prst="straightConnector1">
            <a:avLst/>
          </a:prstGeom>
          <a:ln cap="sq" w="25400">
            <a:solidFill>
              <a:srgbClr val="243fff"/>
            </a:solidFill>
            <a:bevel/>
          </a:ln>
        </p:spPr>
      </p:cxnSp>
      <p:sp>
        <p:nvSpPr>
          <p:cNvPr id="26" name="PlaceHolder 1"/>
          <p:cNvSpPr>
            <a:spLocks noGrp="1"/>
          </p:cNvSpPr>
          <p:nvPr>
            <p:ph type="title"/>
          </p:nvPr>
        </p:nvSpPr>
        <p:spPr>
          <a:xfrm>
            <a:off x="5760720" y="585360"/>
            <a:ext cx="5275440" cy="227628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27" name="PlaceHolder 2"/>
          <p:cNvSpPr>
            <a:spLocks noGrp="1"/>
          </p:cNvSpPr>
          <p:nvPr>
            <p:ph type="ftr" idx="6"/>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28" name="PlaceHolder 3"/>
          <p:cNvSpPr>
            <a:spLocks noGrp="1"/>
          </p:cNvSpPr>
          <p:nvPr>
            <p:ph type="sldNum" idx="7"/>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A5822019-625F-43F3-BCB1-A4DFC9131D64}"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29" name="PlaceHolder 4"/>
          <p:cNvSpPr>
            <a:spLocks noGrp="1"/>
          </p:cNvSpPr>
          <p:nvPr>
            <p:ph type="dt" idx="8"/>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1" name="直線接點​​(S) 4"/>
          <p:cNvCxnSpPr/>
          <p:nvPr/>
        </p:nvCxnSpPr>
        <p:spPr>
          <a:xfrm>
            <a:off x="715680" y="356760"/>
            <a:ext cx="720" cy="6493320"/>
          </a:xfrm>
          <a:prstGeom prst="straightConnector1">
            <a:avLst/>
          </a:prstGeom>
          <a:ln cap="sq" w="25400">
            <a:solidFill>
              <a:srgbClr val="243fff"/>
            </a:solidFill>
            <a:bevel/>
          </a:ln>
        </p:spPr>
      </p:cxnSp>
      <p:sp>
        <p:nvSpPr>
          <p:cNvPr id="32" name="PlaceHolder 1"/>
          <p:cNvSpPr>
            <a:spLocks noGrp="1"/>
          </p:cNvSpPr>
          <p:nvPr>
            <p:ph type="ftr" idx="9"/>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3" name="PlaceHolder 2"/>
          <p:cNvSpPr>
            <a:spLocks noGrp="1"/>
          </p:cNvSpPr>
          <p:nvPr>
            <p:ph type="sldNum" idx="10"/>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80FAC437-361D-470F-A18E-A3934D3B2817}"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34" name="PlaceHolder 3"/>
          <p:cNvSpPr>
            <a:spLocks noGrp="1"/>
          </p:cNvSpPr>
          <p:nvPr>
            <p:ph type="dt" idx="11"/>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5" name="直線接點​​(S) 7"/>
          <p:cNvCxnSpPr/>
          <p:nvPr/>
        </p:nvCxnSpPr>
        <p:spPr>
          <a:xfrm>
            <a:off x="715680" y="356760"/>
            <a:ext cx="720" cy="6493320"/>
          </a:xfrm>
          <a:prstGeom prst="straightConnector1">
            <a:avLst/>
          </a:prstGeom>
          <a:ln cap="sq" w="25400">
            <a:solidFill>
              <a:srgbClr val="243fff"/>
            </a:solidFill>
            <a:bevel/>
          </a:ln>
        </p:spPr>
      </p:cxnSp>
      <p:sp>
        <p:nvSpPr>
          <p:cNvPr id="36" name="PlaceHolder 1"/>
          <p:cNvSpPr>
            <a:spLocks noGrp="1"/>
          </p:cNvSpPr>
          <p:nvPr>
            <p:ph type="ftr" idx="12"/>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7" name="PlaceHolder 2"/>
          <p:cNvSpPr>
            <a:spLocks noGrp="1"/>
          </p:cNvSpPr>
          <p:nvPr>
            <p:ph type="sldNum" idx="13"/>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2AD8684C-F1BC-4197-B317-1DDC72CBC76C}"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38" name="PlaceHolder 3"/>
          <p:cNvSpPr>
            <a:spLocks noGrp="1"/>
          </p:cNvSpPr>
          <p:nvPr>
            <p:ph type="dt" idx="14"/>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9" name="直線接點​​(S) 7"/>
          <p:cNvCxnSpPr/>
          <p:nvPr/>
        </p:nvCxnSpPr>
        <p:spPr>
          <a:xfrm>
            <a:off x="715680" y="356760"/>
            <a:ext cx="720" cy="6493320"/>
          </a:xfrm>
          <a:prstGeom prst="straightConnector1">
            <a:avLst/>
          </a:prstGeom>
          <a:ln cap="sq" w="25400">
            <a:solidFill>
              <a:srgbClr val="243fff"/>
            </a:solidFill>
            <a:bevel/>
          </a:ln>
        </p:spPr>
      </p:cxnSp>
      <p:sp>
        <p:nvSpPr>
          <p:cNvPr id="40" name="PlaceHolder 1"/>
          <p:cNvSpPr>
            <a:spLocks noGrp="1"/>
          </p:cNvSpPr>
          <p:nvPr>
            <p:ph type="ftr" idx="15"/>
          </p:nvPr>
        </p:nvSpPr>
        <p:spPr>
          <a:xfrm>
            <a:off x="4038480" y="6356520"/>
            <a:ext cx="411408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4"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4"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41" name="PlaceHolder 2"/>
          <p:cNvSpPr>
            <a:spLocks noGrp="1"/>
          </p:cNvSpPr>
          <p:nvPr>
            <p:ph type="sldNum" idx="16"/>
          </p:nvPr>
        </p:nvSpPr>
        <p:spPr>
          <a:xfrm>
            <a:off x="8610480" y="6356520"/>
            <a:ext cx="2742480" cy="36432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2BB5D6B2-6CB9-4B41-A42A-E1BFA70813D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42" name="PlaceHolder 3"/>
          <p:cNvSpPr>
            <a:spLocks noGrp="1"/>
          </p:cNvSpPr>
          <p:nvPr>
            <p:ph type="dt" idx="17"/>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2.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2.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slideLayout" Target="../slideLayouts/slideLayout12.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2.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2.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hyperlink" Target="https://so.csdn.net/so/search?q=FIFO&amp;spm=1001.2101.3001.7020" TargetMode="External"/><Relationship Id="rId5" Type="http://schemas.openxmlformats.org/officeDocument/2006/relationships/image" Target="../media/image29.png"/><Relationship Id="rId6" Type="http://schemas.openxmlformats.org/officeDocument/2006/relationships/slideLayout" Target="../slideLayouts/slideLayout12.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hyperlink" Target="https://zhida.zhihu.com/search?content_id=231980763&amp;content_type=Article&amp;match_order=1&amp;q=&#35793;&#30721;&amp;zhida_source=entity" TargetMode="External"/><Relationship Id="rId2" Type="http://schemas.openxmlformats.org/officeDocument/2006/relationships/image" Target="../media/image30.png"/><Relationship Id="rId3" Type="http://schemas.openxmlformats.org/officeDocument/2006/relationships/image" Target="../media/image30.png"/><Relationship Id="rId4" Type="http://schemas.openxmlformats.org/officeDocument/2006/relationships/slideLayout" Target="../slideLayouts/slideLayout12.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2.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2.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2.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2.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2.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2.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2.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2.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2.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2.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zhida.zhihu.com/search?content_id=231980763&amp;content_type=Article&amp;match_order=1&amp;q=&#31361;&#21457;&#38271;&#24230;&amp;zhida_source=entity" TargetMode="External"/><Relationship Id="rId2" Type="http://schemas.openxmlformats.org/officeDocument/2006/relationships/slideLayout" Target="../slideLayouts/slideLayout12.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zhida.zhihu.com/search?content_id=230836219&amp;content_type=Article&amp;match_order=1&amp;q=deterministic&amp;zhida_source=entity" TargetMode="External"/><Relationship Id="rId2" Type="http://schemas.openxmlformats.org/officeDocument/2006/relationships/slideLayout" Target="../slideLayouts/slideLayout12.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12.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2.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2.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2.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2.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2.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2.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2.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slideLayout" Target="../slideLayouts/slideLayout5.xml"/><Relationship Id="rId6" Type="http://schemas.openxmlformats.org/officeDocument/2006/relationships/notesSlide" Target="../notesSlides/notesSlide6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298520" y="594360"/>
            <a:ext cx="6271920" cy="284292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8000" spc="395" strike="noStrike" cap="all">
                <a:solidFill>
                  <a:schemeClr val="lt1"/>
                </a:solidFill>
                <a:latin typeface="Times New Roman"/>
                <a:ea typeface="微軟正黑體"/>
              </a:rPr>
              <a:t>AXI </a:t>
            </a:r>
            <a:r>
              <a:rPr b="1" lang="zh-TW" sz="8000" spc="395" strike="noStrike" cap="all">
                <a:solidFill>
                  <a:schemeClr val="lt1"/>
                </a:solidFill>
                <a:latin typeface="Times New Roman"/>
                <a:ea typeface="微軟正黑體"/>
              </a:rPr>
              <a:t>簡介</a:t>
            </a:r>
            <a:endParaRPr b="0" lang="en-US" sz="8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5" strike="noStrike" cap="all">
                <a:solidFill>
                  <a:schemeClr val="lt1"/>
                </a:solidFill>
                <a:latin typeface="Times New Roman"/>
                <a:ea typeface="微軟正黑體"/>
              </a:rPr>
              <a:t>AXI </a:t>
            </a:r>
            <a:r>
              <a:rPr b="1" lang="zh-TW" sz="6000" spc="395" strike="noStrike" cap="all">
                <a:solidFill>
                  <a:schemeClr val="lt1"/>
                </a:solidFill>
                <a:latin typeface="Times New Roman"/>
                <a:ea typeface="微軟正黑體"/>
              </a:rPr>
              <a:t>如何處理握手訊號</a:t>
            </a:r>
            <a:endParaRPr b="0" lang="en-US" sz="6000" spc="-1" strike="noStrike">
              <a:solidFill>
                <a:srgbClr val="ffffff"/>
              </a:solidFill>
              <a:latin typeface="Arial"/>
            </a:endParaRPr>
          </a:p>
        </p:txBody>
      </p:sp>
      <p:sp>
        <p:nvSpPr>
          <p:cNvPr id="146"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48" name="PlaceHolder 2"/>
          <p:cNvSpPr>
            <a:spLocks noGrp="1"/>
          </p:cNvSpPr>
          <p:nvPr>
            <p:ph type="sldNum" idx="40"/>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
        <p:nvSpPr>
          <p:cNvPr id="149" name="文字方塊 3"/>
          <p:cNvSpPr/>
          <p:nvPr/>
        </p:nvSpPr>
        <p:spPr>
          <a:xfrm>
            <a:off x="133920" y="907560"/>
            <a:ext cx="61056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a:t>
            </a:r>
            <a:endParaRPr b="0" lang="en-US" sz="1800" spc="-1" strike="noStrike">
              <a:solidFill>
                <a:srgbClr val="000000"/>
              </a:solidFill>
              <a:latin typeface="Arial"/>
            </a:endParaRPr>
          </a:p>
        </p:txBody>
      </p:sp>
      <p:pic>
        <p:nvPicPr>
          <p:cNvPr id="150" name="圖片 1" descr=""/>
          <p:cNvPicPr/>
          <p:nvPr/>
        </p:nvPicPr>
        <p:blipFill>
          <a:blip r:embed="rId1"/>
          <a:stretch/>
        </p:blipFill>
        <p:spPr>
          <a:xfrm>
            <a:off x="2666880" y="1190160"/>
            <a:ext cx="6857280" cy="5238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52" name="PlaceHolder 2"/>
          <p:cNvSpPr>
            <a:spLocks noGrp="1"/>
          </p:cNvSpPr>
          <p:nvPr>
            <p:ph type="sldNum" idx="41"/>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53" name="圖片 4" descr=""/>
          <p:cNvPicPr/>
          <p:nvPr/>
        </p:nvPicPr>
        <p:blipFill>
          <a:blip r:embed="rId1"/>
          <a:stretch/>
        </p:blipFill>
        <p:spPr>
          <a:xfrm>
            <a:off x="398160" y="1478160"/>
            <a:ext cx="6082920" cy="2519640"/>
          </a:xfrm>
          <a:prstGeom prst="rect">
            <a:avLst/>
          </a:prstGeom>
          <a:ln w="0">
            <a:noFill/>
          </a:ln>
        </p:spPr>
      </p:pic>
      <p:pic>
        <p:nvPicPr>
          <p:cNvPr id="154" name="圖片 6" descr=""/>
          <p:cNvPicPr/>
          <p:nvPr/>
        </p:nvPicPr>
        <p:blipFill>
          <a:blip r:embed="rId2"/>
          <a:stretch/>
        </p:blipFill>
        <p:spPr>
          <a:xfrm>
            <a:off x="506160" y="4328280"/>
            <a:ext cx="6081840" cy="2301840"/>
          </a:xfrm>
          <a:prstGeom prst="rect">
            <a:avLst/>
          </a:prstGeom>
          <a:ln w="0">
            <a:noFill/>
          </a:ln>
        </p:spPr>
      </p:pic>
      <p:sp>
        <p:nvSpPr>
          <p:cNvPr id="155" name="文字方塊 8"/>
          <p:cNvSpPr/>
          <p:nvPr/>
        </p:nvSpPr>
        <p:spPr>
          <a:xfrm>
            <a:off x="133920" y="3922200"/>
            <a:ext cx="1156968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等有來源發送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後目的地若可以接收才回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收到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56" name="文字方塊 13"/>
          <p:cNvSpPr/>
          <p:nvPr/>
        </p:nvSpPr>
        <p:spPr>
          <a:xfrm>
            <a:off x="133920" y="6524280"/>
            <a:ext cx="1120896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只要目的地可以接收資訊就一直拉著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目的地可以接收資訊，</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來源發送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57" name="文字方塊 3"/>
          <p:cNvSpPr/>
          <p:nvPr/>
        </p:nvSpPr>
        <p:spPr>
          <a:xfrm>
            <a:off x="133920" y="907560"/>
            <a:ext cx="61056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58" name="橢圓 5"/>
          <p:cNvSpPr/>
          <p:nvPr/>
        </p:nvSpPr>
        <p:spPr>
          <a:xfrm>
            <a:off x="6746400" y="267804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1</a:t>
            </a:r>
            <a:endParaRPr b="0" lang="en-US" sz="1800" spc="-1" strike="noStrike">
              <a:solidFill>
                <a:srgbClr val="000000"/>
              </a:solidFill>
              <a:latin typeface="Arial"/>
            </a:endParaRPr>
          </a:p>
        </p:txBody>
      </p:sp>
      <p:sp>
        <p:nvSpPr>
          <p:cNvPr id="159" name="橢圓 7"/>
          <p:cNvSpPr/>
          <p:nvPr/>
        </p:nvSpPr>
        <p:spPr>
          <a:xfrm>
            <a:off x="6746400" y="535680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61" name="PlaceHolder 2"/>
          <p:cNvSpPr>
            <a:spLocks noGrp="1"/>
          </p:cNvSpPr>
          <p:nvPr>
            <p:ph type="sldNum" idx="42"/>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62" name="圖片 5" descr=""/>
          <p:cNvPicPr/>
          <p:nvPr/>
        </p:nvPicPr>
        <p:blipFill>
          <a:blip r:embed="rId1"/>
          <a:stretch/>
        </p:blipFill>
        <p:spPr>
          <a:xfrm>
            <a:off x="133920" y="1648800"/>
            <a:ext cx="6696360" cy="2866680"/>
          </a:xfrm>
          <a:prstGeom prst="rect">
            <a:avLst/>
          </a:prstGeom>
          <a:ln w="0">
            <a:noFill/>
          </a:ln>
        </p:spPr>
      </p:pic>
      <p:sp>
        <p:nvSpPr>
          <p:cNvPr id="163" name="文字方塊 7"/>
          <p:cNvSpPr/>
          <p:nvPr/>
        </p:nvSpPr>
        <p:spPr>
          <a:xfrm>
            <a:off x="133920" y="907560"/>
            <a:ext cx="61056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64" name="文字方塊 11"/>
          <p:cNvSpPr/>
          <p:nvPr/>
        </p:nvSpPr>
        <p:spPr>
          <a:xfrm>
            <a:off x="133920" y="4516200"/>
            <a:ext cx="98650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Times New Roman"/>
                <a:ea typeface="微軟正黑體"/>
              </a:rPr>
              <a:t>同時到達就很簡單，等到下一個時鐘上升沿</a:t>
            </a:r>
            <a:r>
              <a:rPr b="0" lang="en-US" sz="1400" spc="-1" strike="noStrike">
                <a:solidFill>
                  <a:srgbClr val="191b1f"/>
                </a:solidFill>
                <a:latin typeface="Times New Roman"/>
                <a:ea typeface="微軟正黑體"/>
              </a:rPr>
              <a:t>T2</a:t>
            </a:r>
            <a:r>
              <a:rPr b="0" lang="zh-TW" sz="1400" spc="-1" strike="noStrike">
                <a:solidFill>
                  <a:srgbClr val="191b1f"/>
                </a:solidFill>
                <a:latin typeface="Times New Roman"/>
                <a:ea typeface="微軟正黑體"/>
              </a:rPr>
              <a:t>，傳輸就這麼輕鬆愉快地在一個</a:t>
            </a:r>
            <a:r>
              <a:rPr b="0" lang="zh-TW" sz="1400" spc="-1" strike="noStrike">
                <a:solidFill>
                  <a:schemeClr val="dk1"/>
                </a:solidFill>
                <a:latin typeface="Times New Roman"/>
                <a:ea typeface="微軟正黑體"/>
              </a:rPr>
              <a:t>時鐘週期</a:t>
            </a:r>
            <a:r>
              <a:rPr b="0" lang="zh-TW" sz="1400" spc="-1" strike="noStrike">
                <a:solidFill>
                  <a:srgbClr val="191b1f"/>
                </a:solidFill>
                <a:latin typeface="Times New Roman"/>
                <a:ea typeface="微軟正黑體"/>
              </a:rPr>
              <a:t>裡完成了。</a:t>
            </a:r>
            <a:endParaRPr b="0" lang="en-US" sz="1400" spc="-1" strike="noStrike">
              <a:solidFill>
                <a:srgbClr val="000000"/>
              </a:solidFill>
              <a:latin typeface="Arial"/>
            </a:endParaRPr>
          </a:p>
        </p:txBody>
      </p:sp>
      <p:sp>
        <p:nvSpPr>
          <p:cNvPr id="165" name="橢圓 12"/>
          <p:cNvSpPr/>
          <p:nvPr/>
        </p:nvSpPr>
        <p:spPr>
          <a:xfrm>
            <a:off x="6949440" y="318780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67" name="文字方塊 3"/>
          <p:cNvSpPr/>
          <p:nvPr/>
        </p:nvSpPr>
        <p:spPr>
          <a:xfrm>
            <a:off x="133920" y="1146600"/>
            <a:ext cx="7414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Write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address </a:t>
            </a:r>
            <a:r>
              <a:rPr b="0" lang="zh-TW" sz="1800" spc="-1" strike="noStrike">
                <a:solidFill>
                  <a:schemeClr val="dk1"/>
                </a:solidFill>
                <a:latin typeface="Times New Roman"/>
                <a:ea typeface="微軟正黑體"/>
              </a:rPr>
              <a:t>通道發送寫入請求</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發送寫入的資料</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完成寫入操作後的</a:t>
            </a:r>
            <a:r>
              <a:rPr b="1" lang="zh-TW" sz="1800" spc="-1" strike="noStrike">
                <a:solidFill>
                  <a:srgbClr val="ff0000"/>
                </a:solidFill>
                <a:latin typeface="Times New Roman"/>
                <a:ea typeface="微軟正黑體"/>
              </a:rPr>
              <a:t>最後一筆</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發送回 </a:t>
            </a:r>
            <a:r>
              <a:rPr b="0" lang="en-US" sz="1800" spc="-1" strike="noStrike">
                <a:solidFill>
                  <a:schemeClr val="dk1"/>
                </a:solidFill>
                <a:latin typeface="Times New Roman"/>
                <a:ea typeface="微軟正黑體"/>
              </a:rPr>
              <a:t>write response </a:t>
            </a:r>
            <a:r>
              <a:rPr b="0" lang="zh-TW" sz="1800" spc="-1" strike="noStrike">
                <a:solidFill>
                  <a:schemeClr val="dk1"/>
                </a:solidFill>
                <a:latin typeface="Times New Roman"/>
                <a:ea typeface="微軟正黑體"/>
              </a:rPr>
              <a:t>訊息</a:t>
            </a:r>
            <a:endParaRPr b="0" lang="en-US" sz="1800" spc="-1" strike="noStrike">
              <a:solidFill>
                <a:srgbClr val="000000"/>
              </a:solidFill>
              <a:latin typeface="Arial"/>
            </a:endParaRPr>
          </a:p>
        </p:txBody>
      </p:sp>
      <p:pic>
        <p:nvPicPr>
          <p:cNvPr id="168" name="圖片 5" descr=""/>
          <p:cNvPicPr/>
          <p:nvPr/>
        </p:nvPicPr>
        <p:blipFill>
          <a:blip r:embed="rId1"/>
          <a:stretch/>
        </p:blipFill>
        <p:spPr>
          <a:xfrm>
            <a:off x="290520" y="2594160"/>
            <a:ext cx="6705720" cy="3924000"/>
          </a:xfrm>
          <a:prstGeom prst="rect">
            <a:avLst/>
          </a:prstGeom>
          <a:ln w="0">
            <a:noFill/>
          </a:ln>
        </p:spPr>
      </p:pic>
      <p:sp>
        <p:nvSpPr>
          <p:cNvPr id="169" name="文字方塊 17"/>
          <p:cNvSpPr/>
          <p:nvPr/>
        </p:nvSpPr>
        <p:spPr>
          <a:xfrm>
            <a:off x="2291040" y="6519240"/>
            <a:ext cx="79880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400" spc="-1" strike="noStrike">
                <a:solidFill>
                  <a:srgbClr val="ff0000"/>
                </a:solidFill>
                <a:latin typeface="Times New Roman"/>
                <a:ea typeface="微軟正黑體"/>
              </a:rPr>
              <a:t>Completion is signaled only for a complete transaction, not for each data transfer in a transaction.</a:t>
            </a:r>
            <a:endParaRPr b="0" lang="en-US" sz="1400" spc="-1" strike="noStrike">
              <a:solidFill>
                <a:srgbClr val="000000"/>
              </a:solidFill>
              <a:latin typeface="Arial"/>
            </a:endParaRPr>
          </a:p>
        </p:txBody>
      </p:sp>
      <p:sp>
        <p:nvSpPr>
          <p:cNvPr id="170" name="文字方塊 18"/>
          <p:cNvSpPr/>
          <p:nvPr/>
        </p:nvSpPr>
        <p:spPr>
          <a:xfrm>
            <a:off x="6922440" y="1177200"/>
            <a:ext cx="5317560" cy="13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lt1">
                    <a:lumMod val="85000"/>
                  </a:schemeClr>
                </a:solidFill>
                <a:latin typeface="Times New Roman"/>
                <a:ea typeface="微軟正黑體"/>
              </a:rPr>
              <a:t>讀取地址通道</a:t>
            </a:r>
            <a:r>
              <a:rPr b="0" lang="en-US" sz="1400" spc="-1" strike="noStrike">
                <a:solidFill>
                  <a:schemeClr val="lt1">
                    <a:lumMod val="85000"/>
                  </a:schemeClr>
                </a:solidFill>
                <a:latin typeface="Times New Roman"/>
                <a:ea typeface="微軟正黑體"/>
              </a:rPr>
              <a:t>: ARVALID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讀取資料通道</a:t>
            </a:r>
            <a:r>
              <a:rPr b="0" lang="en-US" sz="1400" spc="-1" strike="noStrike">
                <a:solidFill>
                  <a:schemeClr val="lt1">
                    <a:lumMod val="85000"/>
                  </a:schemeClr>
                </a:solidFill>
                <a:latin typeface="Times New Roman"/>
                <a:ea typeface="微軟正黑體"/>
              </a:rPr>
              <a:t>: 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RREADY</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寫入地址通道 </a:t>
            </a:r>
            <a:r>
              <a:rPr b="0" lang="en-US" sz="1400" spc="-1" strike="noStrike">
                <a:solidFill>
                  <a:schemeClr val="dk1"/>
                </a:solidFill>
                <a:latin typeface="Times New Roman"/>
                <a:ea typeface="微軟正黑體"/>
              </a:rPr>
              <a:t>(AW): </a:t>
            </a:r>
            <a:r>
              <a:rPr b="0" lang="en-US" sz="1400" spc="-1" strike="noStrike">
                <a:solidFill>
                  <a:srgbClr val="ff0000"/>
                </a:solidFill>
                <a:latin typeface="Times New Roman"/>
                <a:ea typeface="微軟正黑體"/>
              </a:rPr>
              <a:t>AWVALID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AWADDR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寫入資料通道 </a:t>
            </a:r>
            <a:r>
              <a:rPr b="0" lang="en-US" sz="1400" spc="-1" strike="noStrike">
                <a:solidFill>
                  <a:schemeClr val="dk1"/>
                </a:solidFill>
                <a:latin typeface="Times New Roman"/>
                <a:ea typeface="微軟正黑體"/>
              </a:rPr>
              <a:t>(W): </a:t>
            </a:r>
            <a:r>
              <a:rPr b="0" lang="en-US" sz="1400" spc="-1" strike="noStrike">
                <a:solidFill>
                  <a:srgbClr val="ff0000"/>
                </a:solidFill>
                <a:latin typeface="Times New Roman"/>
                <a:ea typeface="微軟正黑體"/>
              </a:rPr>
              <a:t>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WDATA</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WSTRB</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寫入應答頻道 </a:t>
            </a:r>
            <a:r>
              <a:rPr b="0" lang="en-US" sz="1400" spc="-1" strike="noStrike">
                <a:solidFill>
                  <a:schemeClr val="dk1"/>
                </a:solidFill>
                <a:latin typeface="Times New Roman"/>
                <a:ea typeface="微軟正黑體"/>
              </a:rPr>
              <a:t>(B): </a:t>
            </a:r>
            <a:r>
              <a:rPr b="0" lang="en-US" sz="1400" spc="-1" strike="noStrike">
                <a:solidFill>
                  <a:srgbClr val="ff0000"/>
                </a:solidFill>
                <a:latin typeface="Times New Roman"/>
                <a:ea typeface="微軟正黑體"/>
              </a:rPr>
              <a:t>BVALID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BRESP</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BREADY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pic>
        <p:nvPicPr>
          <p:cNvPr id="171" name="圖片 1" descr=""/>
          <p:cNvPicPr/>
          <p:nvPr/>
        </p:nvPicPr>
        <p:blipFill>
          <a:blip r:embed="rId2"/>
          <a:srcRect l="0" t="0" r="0" b="38072"/>
          <a:stretch/>
        </p:blipFill>
        <p:spPr>
          <a:xfrm>
            <a:off x="6996960" y="4038120"/>
            <a:ext cx="4980960" cy="10375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pic>
        <p:nvPicPr>
          <p:cNvPr id="173" name="圖片 4" descr=""/>
          <p:cNvPicPr/>
          <p:nvPr/>
        </p:nvPicPr>
        <p:blipFill>
          <a:blip r:embed="rId1"/>
          <a:stretch/>
        </p:blipFill>
        <p:spPr>
          <a:xfrm>
            <a:off x="0" y="3429000"/>
            <a:ext cx="7364160" cy="2912040"/>
          </a:xfrm>
          <a:prstGeom prst="rect">
            <a:avLst/>
          </a:prstGeom>
          <a:ln w="0">
            <a:noFill/>
          </a:ln>
        </p:spPr>
      </p:pic>
      <p:sp>
        <p:nvSpPr>
          <p:cNvPr id="174" name="文字方塊 6"/>
          <p:cNvSpPr/>
          <p:nvPr/>
        </p:nvSpPr>
        <p:spPr>
          <a:xfrm>
            <a:off x="133920" y="1146600"/>
            <a:ext cx="878076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address </a:t>
            </a:r>
            <a:r>
              <a:rPr b="0" lang="zh-TW" sz="1800" spc="-1" strike="noStrike">
                <a:solidFill>
                  <a:schemeClr val="dk1"/>
                </a:solidFill>
                <a:latin typeface="Times New Roman"/>
                <a:ea typeface="微軟正黑體"/>
              </a:rPr>
              <a:t>通道發送 </a:t>
            </a:r>
            <a:r>
              <a:rPr b="0" lang="en-US" sz="1800" spc="-1" strike="noStrike">
                <a:solidFill>
                  <a:schemeClr val="dk1"/>
                </a:solidFill>
                <a:latin typeface="Times New Roman"/>
                <a:ea typeface="微軟正黑體"/>
              </a:rPr>
              <a:t>read request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Read data </a:t>
            </a:r>
            <a:r>
              <a:rPr b="0" lang="zh-TW" sz="1800" spc="-1" strike="noStrike">
                <a:solidFill>
                  <a:srgbClr val="ff0000"/>
                </a:solidFill>
                <a:latin typeface="Times New Roman"/>
                <a:ea typeface="微軟正黑體"/>
              </a:rPr>
              <a:t>必須要有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傳輸</a:t>
            </a:r>
            <a:r>
              <a:rPr b="0" lang="zh-TW" sz="1800" spc="-1" strike="noStrike">
                <a:solidFill>
                  <a:schemeClr val="dk1"/>
                </a:solidFill>
                <a:latin typeface="Times New Roman"/>
                <a:ea typeface="微軟正黑體"/>
              </a:rPr>
              <a:t>後才能回 </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data </a:t>
            </a:r>
            <a:r>
              <a:rPr b="0" lang="zh-TW" sz="1800" spc="-1" strike="noStrike">
                <a:solidFill>
                  <a:schemeClr val="dk1"/>
                </a:solidFill>
                <a:latin typeface="Times New Roman"/>
                <a:ea typeface="微軟正黑體"/>
              </a:rPr>
              <a:t>通道將讀取到的數據傳送</a:t>
            </a:r>
            <a:endParaRPr b="0" lang="en-US" sz="1800" spc="-1" strike="noStrike">
              <a:solidFill>
                <a:srgbClr val="000000"/>
              </a:solidFill>
              <a:latin typeface="Arial"/>
            </a:endParaRPr>
          </a:p>
        </p:txBody>
      </p:sp>
      <p:sp>
        <p:nvSpPr>
          <p:cNvPr id="175" name="文字方塊 7"/>
          <p:cNvSpPr/>
          <p:nvPr/>
        </p:nvSpPr>
        <p:spPr>
          <a:xfrm>
            <a:off x="6263640" y="1177200"/>
            <a:ext cx="4965120" cy="13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讀取地址通道</a:t>
            </a:r>
            <a:r>
              <a:rPr b="0" lang="en-US" sz="1400" spc="-1" strike="noStrike">
                <a:solidFill>
                  <a:schemeClr val="dk1"/>
                </a:solidFill>
                <a:latin typeface="Times New Roman"/>
                <a:ea typeface="微軟正黑體"/>
              </a:rPr>
              <a:t> </a:t>
            </a:r>
            <a:r>
              <a:rPr b="0" lang="en-US" sz="1400" spc="-1" strike="noStrike">
                <a:solidFill>
                  <a:schemeClr val="dk1"/>
                </a:solidFill>
                <a:latin typeface="Times New Roman"/>
                <a:ea typeface="微軟正黑體"/>
              </a:rPr>
              <a:t>(AR): </a:t>
            </a:r>
            <a:r>
              <a:rPr b="0" lang="en-US" sz="1400" spc="-1" strike="noStrike">
                <a:solidFill>
                  <a:srgbClr val="ff0000"/>
                </a:solidFill>
                <a:latin typeface="Times New Roman"/>
                <a:ea typeface="微軟正黑體"/>
              </a:rPr>
              <a:t>ARVALID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ARADDR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ARREADY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讀取資料通道 </a:t>
            </a:r>
            <a:r>
              <a:rPr b="0" lang="en-US" sz="1400" spc="-1" strike="noStrike">
                <a:solidFill>
                  <a:schemeClr val="dk1"/>
                </a:solidFill>
                <a:latin typeface="Times New Roman"/>
                <a:ea typeface="微軟正黑體"/>
              </a:rPr>
              <a:t>(R): </a:t>
            </a:r>
            <a:r>
              <a:rPr b="0" lang="en-US" sz="1400" spc="-1" strike="noStrike">
                <a:solidFill>
                  <a:srgbClr val="ff0000"/>
                </a:solidFill>
                <a:latin typeface="Times New Roman"/>
                <a:ea typeface="微軟正黑體"/>
              </a:rPr>
              <a:t>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RDATA</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RREADY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寫入地址通道</a:t>
            </a:r>
            <a:r>
              <a:rPr b="0" lang="en-US" sz="1400" spc="-1" strike="noStrike">
                <a:solidFill>
                  <a:schemeClr val="lt1">
                    <a:lumMod val="85000"/>
                  </a:schemeClr>
                </a:solidFill>
                <a:latin typeface="Times New Roman"/>
                <a:ea typeface="微軟正黑體"/>
              </a:rPr>
              <a:t>: AWVALID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寫入資料通道</a:t>
            </a:r>
            <a:r>
              <a:rPr b="0" lang="en-US" sz="1400" spc="-1" strike="noStrike">
                <a:solidFill>
                  <a:schemeClr val="lt1">
                    <a:lumMod val="85000"/>
                  </a:schemeClr>
                </a:solidFill>
                <a:latin typeface="Times New Roman"/>
                <a:ea typeface="微軟正黑體"/>
              </a:rPr>
              <a:t>: 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WSTRB</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寫入應答頻道</a:t>
            </a:r>
            <a:r>
              <a:rPr b="0" lang="en-US" sz="1400" spc="-1" strike="noStrike">
                <a:solidFill>
                  <a:schemeClr val="lt1">
                    <a:lumMod val="85000"/>
                  </a:schemeClr>
                </a:solidFill>
                <a:latin typeface="Times New Roman"/>
                <a:ea typeface="微軟正黑體"/>
              </a:rPr>
              <a:t>: BVALID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BRESP</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BREADY</a:t>
            </a:r>
            <a:endParaRPr b="0" lang="en-US" sz="1400" spc="-1" strike="noStrike">
              <a:solidFill>
                <a:srgbClr val="000000"/>
              </a:solidFill>
              <a:latin typeface="Arial"/>
            </a:endParaRPr>
          </a:p>
        </p:txBody>
      </p:sp>
      <p:pic>
        <p:nvPicPr>
          <p:cNvPr id="176" name="圖片 1" descr=""/>
          <p:cNvPicPr/>
          <p:nvPr/>
        </p:nvPicPr>
        <p:blipFill>
          <a:blip r:embed="rId2"/>
          <a:srcRect l="0" t="61928" r="0" b="0"/>
          <a:stretch/>
        </p:blipFill>
        <p:spPr>
          <a:xfrm>
            <a:off x="7210440" y="4632840"/>
            <a:ext cx="4980960" cy="6375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1" strike="noStrike" cap="all">
                <a:solidFill>
                  <a:schemeClr val="lt1"/>
                </a:solidFill>
                <a:latin typeface="Times New Roman"/>
                <a:ea typeface="微軟正黑體"/>
              </a:rPr>
              <a:t>Burst</a:t>
            </a:r>
            <a:endParaRPr b="0" lang="en-US" sz="6000" spc="-1" strike="noStrike">
              <a:solidFill>
                <a:srgbClr val="ffffff"/>
              </a:solidFill>
              <a:latin typeface="Arial"/>
            </a:endParaRPr>
          </a:p>
        </p:txBody>
      </p:sp>
      <p:sp>
        <p:nvSpPr>
          <p:cNvPr id="178"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BURST</a:t>
            </a:r>
            <a:endParaRPr b="0" lang="en-US" sz="5400" spc="-1" strike="noStrike">
              <a:solidFill>
                <a:srgbClr val="000000"/>
              </a:solidFill>
              <a:latin typeface="Arial"/>
            </a:endParaRPr>
          </a:p>
        </p:txBody>
      </p:sp>
      <p:pic>
        <p:nvPicPr>
          <p:cNvPr id="180" name="圖片 3" descr=""/>
          <p:cNvPicPr/>
          <p:nvPr/>
        </p:nvPicPr>
        <p:blipFill>
          <a:blip r:embed="rId1"/>
          <a:stretch/>
        </p:blipFill>
        <p:spPr>
          <a:xfrm>
            <a:off x="5552280" y="1623600"/>
            <a:ext cx="4887000" cy="1040760"/>
          </a:xfrm>
          <a:prstGeom prst="rect">
            <a:avLst/>
          </a:prstGeom>
          <a:ln w="0">
            <a:noFill/>
          </a:ln>
        </p:spPr>
      </p:pic>
      <p:sp>
        <p:nvSpPr>
          <p:cNvPr id="181" name="文字框 5"/>
          <p:cNvSpPr/>
          <p:nvPr/>
        </p:nvSpPr>
        <p:spPr>
          <a:xfrm>
            <a:off x="1231920" y="1821960"/>
            <a:ext cx="22280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rPr>
              <a:t>Address: 0x00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Size: 32-bits</a:t>
            </a:r>
            <a:endParaRPr b="0" lang="en-US" sz="1800" spc="-1" strike="noStrike">
              <a:solidFill>
                <a:srgbClr val="000000"/>
              </a:solidFill>
              <a:latin typeface="Arial"/>
            </a:endParaRPr>
          </a:p>
        </p:txBody>
      </p:sp>
      <p:pic>
        <p:nvPicPr>
          <p:cNvPr id="182" name="圖片 11" descr=""/>
          <p:cNvPicPr/>
          <p:nvPr/>
        </p:nvPicPr>
        <p:blipFill>
          <a:blip r:embed="rId2"/>
          <a:stretch/>
        </p:blipFill>
        <p:spPr>
          <a:xfrm>
            <a:off x="5099760" y="2772360"/>
            <a:ext cx="6617880" cy="3891960"/>
          </a:xfrm>
          <a:prstGeom prst="rect">
            <a:avLst/>
          </a:prstGeom>
          <a:ln w="0">
            <a:noFill/>
          </a:ln>
        </p:spPr>
      </p:pic>
      <p:sp>
        <p:nvSpPr>
          <p:cNvPr id="183" name="文字框 12"/>
          <p:cNvSpPr/>
          <p:nvPr/>
        </p:nvSpPr>
        <p:spPr>
          <a:xfrm>
            <a:off x="1231920" y="4149720"/>
            <a:ext cx="2878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rPr>
              <a:t>Address: 0x00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Transfer size: 32-bits</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Burst type: incrementing</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Burst length: 4 transfes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BURST</a:t>
            </a:r>
            <a:endParaRPr b="0" lang="en-US" sz="5400" spc="-1" strike="noStrike">
              <a:solidFill>
                <a:srgbClr val="000000"/>
              </a:solidFill>
              <a:latin typeface="Arial"/>
            </a:endParaRPr>
          </a:p>
        </p:txBody>
      </p:sp>
      <p:pic>
        <p:nvPicPr>
          <p:cNvPr id="185" name="圖片 3" descr=""/>
          <p:cNvPicPr/>
          <p:nvPr/>
        </p:nvPicPr>
        <p:blipFill>
          <a:blip r:embed="rId1"/>
          <a:stretch/>
        </p:blipFill>
        <p:spPr>
          <a:xfrm>
            <a:off x="5552280" y="1623600"/>
            <a:ext cx="4887000" cy="1040760"/>
          </a:xfrm>
          <a:prstGeom prst="rect">
            <a:avLst/>
          </a:prstGeom>
          <a:ln w="0">
            <a:noFill/>
          </a:ln>
        </p:spPr>
      </p:pic>
      <p:sp>
        <p:nvSpPr>
          <p:cNvPr id="186" name="文字框 5"/>
          <p:cNvSpPr/>
          <p:nvPr/>
        </p:nvSpPr>
        <p:spPr>
          <a:xfrm>
            <a:off x="1231920" y="1821960"/>
            <a:ext cx="22280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rPr>
              <a:t>Address: 0x00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Size: 32-bits</a:t>
            </a:r>
            <a:endParaRPr b="0" lang="en-US" sz="1800" spc="-1" strike="noStrike">
              <a:solidFill>
                <a:srgbClr val="000000"/>
              </a:solidFill>
              <a:latin typeface="Arial"/>
            </a:endParaRPr>
          </a:p>
        </p:txBody>
      </p:sp>
      <p:pic>
        <p:nvPicPr>
          <p:cNvPr id="187" name="圖片 11" descr=""/>
          <p:cNvPicPr/>
          <p:nvPr/>
        </p:nvPicPr>
        <p:blipFill>
          <a:blip r:embed="rId2"/>
          <a:stretch/>
        </p:blipFill>
        <p:spPr>
          <a:xfrm>
            <a:off x="5099760" y="2772360"/>
            <a:ext cx="6617880" cy="3891960"/>
          </a:xfrm>
          <a:prstGeom prst="rect">
            <a:avLst/>
          </a:prstGeom>
          <a:ln w="0">
            <a:noFill/>
          </a:ln>
        </p:spPr>
      </p:pic>
      <p:sp>
        <p:nvSpPr>
          <p:cNvPr id="188" name="文字框 12"/>
          <p:cNvSpPr/>
          <p:nvPr/>
        </p:nvSpPr>
        <p:spPr>
          <a:xfrm>
            <a:off x="1231920" y="4149720"/>
            <a:ext cx="28782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rPr>
              <a:t>Address: 0x00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Transfer size: 32-bits</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Burst type: incrementing</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Times New Roman"/>
              </a:rPr>
              <a:t>Burst length: 4 transfer</a:t>
            </a:r>
            <a:r>
              <a:rPr b="0" lang="en-US" sz="1800" spc="-1" strike="noStrike">
                <a:solidFill>
                  <a:schemeClr val="dk1"/>
                </a:solidFill>
                <a:latin typeface="Univers"/>
              </a:rPr>
              <a:t>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tretch/>
        </p:blipFill>
        <p:spPr>
          <a:xfrm>
            <a:off x="562680" y="889200"/>
            <a:ext cx="10956960" cy="5950440"/>
          </a:xfrm>
          <a:prstGeom prst="rect">
            <a:avLst/>
          </a:prstGeom>
          <a:ln w="0">
            <a:noFill/>
          </a:ln>
        </p:spPr>
      </p:pic>
      <p:sp>
        <p:nvSpPr>
          <p:cNvPr id="190" name="矩形 2"/>
          <p:cNvSpPr/>
          <p:nvPr/>
        </p:nvSpPr>
        <p:spPr>
          <a:xfrm>
            <a:off x="900000" y="3157200"/>
            <a:ext cx="10619640" cy="130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Times New Roman"/>
              <a:ea typeface="微軟正黑體"/>
            </a:endParaRPr>
          </a:p>
        </p:txBody>
      </p:sp>
      <p:sp>
        <p:nvSpPr>
          <p:cNvPr id="191" name="矩形 12"/>
          <p:cNvSpPr/>
          <p:nvPr/>
        </p:nvSpPr>
        <p:spPr>
          <a:xfrm>
            <a:off x="900000" y="4500000"/>
            <a:ext cx="10619640" cy="1306440"/>
          </a:xfrm>
          <a:prstGeom prst="rect">
            <a:avLst/>
          </a:prstGeom>
          <a:noFill/>
          <a:ln w="28575">
            <a:solidFill>
              <a:srgbClr val="3465a4"/>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Times New Roman"/>
              <a:ea typeface="微軟正黑體"/>
            </a:endParaRPr>
          </a:p>
        </p:txBody>
      </p:sp>
      <p:sp>
        <p:nvSpPr>
          <p:cNvPr id="192" name="PlaceHolder 5"/>
          <p:cNvSpPr txBox="1"/>
          <p:nvPr/>
        </p:nvSpPr>
        <p:spPr>
          <a:xfrm>
            <a:off x="408600" y="-280080"/>
            <a:ext cx="6189840" cy="1179000"/>
          </a:xfrm>
          <a:prstGeom prst="rect">
            <a:avLst/>
          </a:prstGeom>
          <a:noFill/>
          <a:ln w="0">
            <a:noFill/>
          </a:ln>
        </p:spPr>
        <p:txBody>
          <a:bodyPr anchor="b">
            <a:noAutofit/>
          </a:bodyPr>
          <a:p>
            <a:pPr defTabSz="914400">
              <a:lnSpc>
                <a:spcPct val="90000"/>
              </a:lnSpc>
              <a:tabLst>
                <a:tab algn="l" pos="0"/>
              </a:tabLst>
            </a:pPr>
            <a:r>
              <a:rPr b="0" lang="en-US" sz="5400" spc="-1" strike="noStrike">
                <a:solidFill>
                  <a:schemeClr val="dk1"/>
                </a:solidFill>
                <a:latin typeface="Times New Roman"/>
                <a:ea typeface="微軟正黑體"/>
              </a:rPr>
              <a:t>AXI Read</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203080" y="585360"/>
            <a:ext cx="5833080" cy="227628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6000" spc="395" strike="noStrike" cap="all">
                <a:solidFill>
                  <a:schemeClr val="lt1"/>
                </a:solidFill>
                <a:latin typeface="Times New Roman"/>
                <a:ea typeface="微軟正黑體"/>
              </a:rPr>
              <a:t>Outline</a:t>
            </a:r>
            <a:endParaRPr b="0" lang="en-US" sz="6000" spc="-1" strike="noStrike">
              <a:solidFill>
                <a:srgbClr val="ffffff"/>
              </a:solidFill>
              <a:latin typeface="Arial"/>
            </a:endParaRPr>
          </a:p>
        </p:txBody>
      </p:sp>
      <p:sp>
        <p:nvSpPr>
          <p:cNvPr id="115" name="PlaceHolder 2"/>
          <p:cNvSpPr>
            <a:spLocks noGrp="1"/>
          </p:cNvSpPr>
          <p:nvPr>
            <p:ph/>
          </p:nvPr>
        </p:nvSpPr>
        <p:spPr>
          <a:xfrm>
            <a:off x="5203080" y="3127320"/>
            <a:ext cx="5833080" cy="3117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1800" spc="395" strike="noStrike">
                <a:solidFill>
                  <a:schemeClr val="lt1"/>
                </a:solidFill>
                <a:latin typeface="Times New Roman"/>
                <a:ea typeface="微軟正黑體"/>
              </a:rPr>
              <a:t>AXI </a:t>
            </a:r>
            <a:r>
              <a:rPr b="1" lang="zh-TW" sz="1800" spc="395" strike="noStrike">
                <a:solidFill>
                  <a:schemeClr val="lt1"/>
                </a:solidFill>
                <a:latin typeface="Times New Roman"/>
                <a:ea typeface="微軟正黑體"/>
              </a:rPr>
              <a:t>版本簡介</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cap="all">
                <a:solidFill>
                  <a:schemeClr val="lt1"/>
                </a:solidFill>
                <a:latin typeface="Times New Roman"/>
                <a:ea typeface="微軟正黑體"/>
              </a:rPr>
              <a:t>AXI </a:t>
            </a:r>
            <a:r>
              <a:rPr b="1" lang="zh-TW" sz="1800" spc="395" strike="noStrike" cap="all">
                <a:solidFill>
                  <a:schemeClr val="lt1"/>
                </a:solidFill>
                <a:latin typeface="Times New Roman"/>
                <a:ea typeface="微軟正黑體"/>
              </a:rPr>
              <a:t>如何處理握手訊號</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cap="all">
                <a:solidFill>
                  <a:schemeClr val="lt1"/>
                </a:solidFill>
                <a:latin typeface="Times New Roman"/>
                <a:ea typeface="微軟正黑體"/>
              </a:rPr>
              <a:t>AXI </a:t>
            </a:r>
            <a:r>
              <a:rPr b="1" lang="zh-TW" sz="1800" spc="395" strike="noStrike" cap="all">
                <a:solidFill>
                  <a:schemeClr val="lt1"/>
                </a:solidFill>
                <a:latin typeface="Times New Roman"/>
                <a:ea typeface="微軟正黑體"/>
              </a:rPr>
              <a:t>握手訊號的依賴關係</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cap="all">
                <a:solidFill>
                  <a:schemeClr val="lt1"/>
                </a:solidFill>
                <a:latin typeface="Times New Roman"/>
                <a:ea typeface="微軟正黑體"/>
              </a:rPr>
              <a:t>AXI </a:t>
            </a:r>
            <a:r>
              <a:rPr b="1" lang="zh-TW" sz="1800" spc="395" strike="noStrike" cap="all">
                <a:solidFill>
                  <a:schemeClr val="lt1"/>
                </a:solidFill>
                <a:latin typeface="Times New Roman"/>
                <a:ea typeface="微軟正黑體"/>
              </a:rPr>
              <a:t>訊號</a:t>
            </a:r>
            <a:r>
              <a:rPr b="1" lang="zh-TW" sz="1800" spc="395" strike="noStrike">
                <a:solidFill>
                  <a:schemeClr val="lt1"/>
                </a:solidFill>
                <a:latin typeface="Times New Roman"/>
                <a:ea typeface="微軟正黑體"/>
              </a:rPr>
              <a:t>區別</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a:solidFill>
                  <a:schemeClr val="lt1"/>
                </a:solidFill>
                <a:latin typeface="Times New Roman"/>
                <a:ea typeface="微軟正黑體"/>
              </a:rPr>
              <a:t>AXI </a:t>
            </a:r>
            <a:r>
              <a:rPr b="1" lang="en-US" sz="1800" spc="-1" strike="noStrike">
                <a:solidFill>
                  <a:schemeClr val="lt1"/>
                </a:solidFill>
                <a:latin typeface="Times New Roman"/>
                <a:ea typeface="微軟正黑體"/>
              </a:rPr>
              <a:t>4K Boundary</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a:solidFill>
                  <a:schemeClr val="lt1"/>
                </a:solidFill>
                <a:latin typeface="Times New Roman"/>
                <a:ea typeface="微軟正黑體"/>
              </a:rPr>
              <a:t>AXI</a:t>
            </a:r>
            <a:r>
              <a:rPr b="1" lang="en-US" sz="1800" spc="-1" strike="noStrike">
                <a:solidFill>
                  <a:schemeClr val="lt1"/>
                </a:solidFill>
                <a:latin typeface="Times New Roman"/>
                <a:ea typeface="微軟正黑體"/>
              </a:rPr>
              <a:t>  Transfer</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a:solidFill>
                  <a:schemeClr val="lt1"/>
                </a:solidFill>
                <a:latin typeface="Times New Roman"/>
                <a:ea typeface="微軟正黑體"/>
              </a:rPr>
              <a:t>AXI</a:t>
            </a:r>
            <a:r>
              <a:rPr b="1" lang="en-US" sz="1800" spc="-1" strike="noStrike">
                <a:solidFill>
                  <a:schemeClr val="lt1"/>
                </a:solidFill>
                <a:latin typeface="Times New Roman"/>
                <a:ea typeface="Microsoft JhengHei UI"/>
              </a:rPr>
              <a:t>  Ordering Model</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95" strike="noStrike">
                <a:solidFill>
                  <a:schemeClr val="lt1"/>
                </a:solidFill>
                <a:latin typeface="Times New Roman"/>
                <a:ea typeface="微軟正黑體"/>
              </a:rPr>
              <a:t>AXI </a:t>
            </a:r>
            <a:r>
              <a:rPr b="1" lang="en-US" sz="1800" spc="-1" strike="noStrike">
                <a:solidFill>
                  <a:schemeClr val="lt1"/>
                </a:solidFill>
                <a:latin typeface="Times New Roman"/>
                <a:ea typeface="Microsoft JhengHei UI"/>
              </a:rPr>
              <a:t>Atomic Access</a:t>
            </a:r>
            <a:endParaRPr b="0" lang="en-US" sz="1800" spc="-1" strike="noStrike">
              <a:solidFill>
                <a:srgbClr val="ffffff"/>
              </a:solidFill>
              <a:latin typeface="Arial"/>
            </a:endParaRPr>
          </a:p>
        </p:txBody>
      </p:sp>
      <p:sp>
        <p:nvSpPr>
          <p:cNvPr id="116" name="圖片版面配置區 5"/>
          <p:cNvSpPr/>
          <p:nvPr/>
        </p:nvSpPr>
        <p:spPr>
          <a:xfrm>
            <a:off x="1366560" y="2530080"/>
            <a:ext cx="3707280" cy="3707280"/>
          </a:xfrm>
          <a:custGeom>
            <a:avLst/>
            <a:gdLst>
              <a:gd name="textAreaLeft" fmla="*/ 0 w 3707280"/>
              <a:gd name="textAreaRight" fmla="*/ 3708000 w 3707280"/>
              <a:gd name="textAreaTop" fmla="*/ 0 h 3707280"/>
              <a:gd name="textAreaBottom" fmla="*/ 3708000 h 3707280"/>
            </a:gdLst>
            <a:ahLst/>
            <a:rect l="textAreaLeft" t="textAreaTop" r="textAreaRight" b="textAreaBottom"/>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7" name="PlaceHolder 3"/>
          <p:cNvSpPr>
            <a:spLocks noGrp="1"/>
          </p:cNvSpPr>
          <p:nvPr>
            <p:ph type="sldNum" idx="33"/>
          </p:nvPr>
        </p:nvSpPr>
        <p:spPr>
          <a:xfrm>
            <a:off x="8610480" y="20124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6"/>
          <p:cNvSpPr txBox="1"/>
          <p:nvPr/>
        </p:nvSpPr>
        <p:spPr>
          <a:xfrm>
            <a:off x="408600" y="-279720"/>
            <a:ext cx="6189840" cy="1179000"/>
          </a:xfrm>
          <a:prstGeom prst="rect">
            <a:avLst/>
          </a:prstGeom>
          <a:noFill/>
          <a:ln w="0">
            <a:noFill/>
          </a:ln>
        </p:spPr>
        <p:txBody>
          <a:bodyPr anchor="b">
            <a:noAutofit/>
          </a:bodyPr>
          <a:p>
            <a:pPr defTabSz="914400">
              <a:lnSpc>
                <a:spcPct val="90000"/>
              </a:lnSpc>
              <a:tabLst>
                <a:tab algn="l" pos="0"/>
              </a:tabLst>
            </a:pPr>
            <a:r>
              <a:rPr b="0" lang="en-US" sz="5400" spc="-1" strike="noStrike">
                <a:solidFill>
                  <a:schemeClr val="dk1"/>
                </a:solidFill>
                <a:latin typeface="Times New Roman"/>
                <a:ea typeface="微軟正黑體"/>
              </a:rPr>
              <a:t>AXI Write</a:t>
            </a:r>
            <a:endParaRPr b="0" lang="en-US" sz="5400" spc="-1" strike="noStrike">
              <a:solidFill>
                <a:srgbClr val="000000"/>
              </a:solidFill>
              <a:latin typeface="Arial"/>
            </a:endParaRPr>
          </a:p>
        </p:txBody>
      </p:sp>
      <p:pic>
        <p:nvPicPr>
          <p:cNvPr id="194" name="" descr=""/>
          <p:cNvPicPr/>
          <p:nvPr/>
        </p:nvPicPr>
        <p:blipFill>
          <a:blip r:embed="rId1"/>
          <a:stretch/>
        </p:blipFill>
        <p:spPr>
          <a:xfrm>
            <a:off x="0" y="999720"/>
            <a:ext cx="12192120" cy="4339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5" strike="noStrike" cap="all">
                <a:solidFill>
                  <a:schemeClr val="lt1"/>
                </a:solidFill>
                <a:latin typeface="Microsoft JhengHei UI"/>
                <a:ea typeface="Microsoft JhengHei UI"/>
              </a:rPr>
              <a:t>AXI </a:t>
            </a:r>
            <a:r>
              <a:rPr b="1" lang="zh-TW" sz="6000" spc="395" strike="noStrike" cap="all">
                <a:solidFill>
                  <a:schemeClr val="lt1"/>
                </a:solidFill>
                <a:latin typeface="Microsoft JhengHei UI"/>
                <a:ea typeface="Microsoft JhengHei UI"/>
              </a:rPr>
              <a:t>握手訊號的依賴關係</a:t>
            </a:r>
            <a:endParaRPr b="0" lang="en-US" sz="6000" spc="-1" strike="noStrike">
              <a:solidFill>
                <a:srgbClr val="ffffff"/>
              </a:solidFill>
              <a:latin typeface="Arial"/>
            </a:endParaRPr>
          </a:p>
        </p:txBody>
      </p:sp>
      <p:sp>
        <p:nvSpPr>
          <p:cNvPr id="196"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408600" y="-280440"/>
            <a:ext cx="816696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pic>
        <p:nvPicPr>
          <p:cNvPr id="198" name="圖片 4" descr=""/>
          <p:cNvPicPr/>
          <p:nvPr/>
        </p:nvPicPr>
        <p:blipFill>
          <a:blip r:embed="rId1"/>
          <a:stretch/>
        </p:blipFill>
        <p:spPr>
          <a:xfrm>
            <a:off x="408240" y="2547360"/>
            <a:ext cx="4829040" cy="1637640"/>
          </a:xfrm>
          <a:prstGeom prst="rect">
            <a:avLst/>
          </a:prstGeom>
          <a:ln w="0">
            <a:noFill/>
          </a:ln>
        </p:spPr>
      </p:pic>
      <p:sp>
        <p:nvSpPr>
          <p:cNvPr id="199" name="文字方塊 9"/>
          <p:cNvSpPr/>
          <p:nvPr/>
        </p:nvSpPr>
        <p:spPr>
          <a:xfrm>
            <a:off x="714960" y="4186080"/>
            <a:ext cx="4339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transaction handshake dependencies</a:t>
            </a:r>
            <a:endParaRPr b="0" lang="en-US" sz="1800" spc="-1" strike="noStrike">
              <a:solidFill>
                <a:srgbClr val="000000"/>
              </a:solidFill>
              <a:latin typeface="Arial"/>
            </a:endParaRPr>
          </a:p>
        </p:txBody>
      </p:sp>
      <p:sp>
        <p:nvSpPr>
          <p:cNvPr id="200" name="文字方塊 12"/>
          <p:cNvSpPr/>
          <p:nvPr/>
        </p:nvSpPr>
        <p:spPr>
          <a:xfrm>
            <a:off x="490680" y="899280"/>
            <a:ext cx="9684000" cy="17355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200000"/>
              </a:lnSpc>
              <a:buClr>
                <a:srgbClr val="000000"/>
              </a:buClr>
              <a:buFont typeface="Symbol" charset="2"/>
              <a:buChar char=""/>
            </a:pPr>
            <a:r>
              <a:rPr b="0" lang="en-US" sz="1800" spc="-1" strike="noStrike">
                <a:solidFill>
                  <a:schemeClr val="dk1"/>
                </a:solidFill>
                <a:latin typeface="Times New Roman"/>
                <a:ea typeface="微軟正黑體"/>
              </a:rPr>
              <a:t>Channel handshake </a:t>
            </a:r>
            <a:r>
              <a:rPr b="0" lang="zh-TW" sz="1800" spc="-1" strike="noStrike">
                <a:solidFill>
                  <a:schemeClr val="dk1"/>
                </a:solidFill>
                <a:latin typeface="Times New Roman"/>
                <a:ea typeface="微軟正黑體"/>
              </a:rPr>
              <a:t>必須遵守下面的關係，</a:t>
            </a:r>
            <a:endParaRPr b="0" lang="en-US" sz="1800" spc="-1" strike="noStrike">
              <a:solidFill>
                <a:srgbClr val="000000"/>
              </a:solidFill>
              <a:latin typeface="Arial"/>
            </a:endParaRPr>
          </a:p>
          <a:p>
            <a:pPr marL="216000" indent="-216000" defTabSz="914400">
              <a:lnSpc>
                <a:spcPct val="200000"/>
              </a:lnSpc>
              <a:buClr>
                <a:srgbClr val="000000"/>
              </a:buClr>
              <a:buFont typeface="Symbol" charset="2"/>
              <a:buChar char=""/>
            </a:pPr>
            <a:r>
              <a:rPr b="0" lang="zh-TW" sz="1800" spc="-1" strike="noStrike">
                <a:solidFill>
                  <a:schemeClr val="dk1"/>
                </a:solidFill>
                <a:latin typeface="Times New Roman"/>
                <a:ea typeface="微軟正黑體"/>
              </a:rPr>
              <a:t>其中</a:t>
            </a:r>
            <a:r>
              <a:rPr b="0" lang="zh-TW" sz="1800" spc="-1" strike="noStrike">
                <a:solidFill>
                  <a:srgbClr val="00b050"/>
                </a:solidFill>
                <a:latin typeface="Times New Roman"/>
                <a:ea typeface="微軟正黑體"/>
              </a:rPr>
              <a:t>單箭頭代表後者跟前著的關係沒有誰先誰後</a:t>
            </a:r>
            <a:r>
              <a:rPr b="0" lang="zh-TW"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雙箭頭代表前者一定要先發生後者才能發生 </a:t>
            </a:r>
            <a:endParaRPr b="0" lang="en-US" sz="1800" spc="-1" strike="noStrike">
              <a:solidFill>
                <a:srgbClr val="000000"/>
              </a:solidFill>
              <a:latin typeface="Arial"/>
            </a:endParaRPr>
          </a:p>
        </p:txBody>
      </p:sp>
      <p:sp>
        <p:nvSpPr>
          <p:cNvPr id="201" name="文字方塊 14"/>
          <p:cNvSpPr/>
          <p:nvPr/>
        </p:nvSpPr>
        <p:spPr>
          <a:xfrm>
            <a:off x="408600" y="4856400"/>
            <a:ext cx="11158920" cy="1735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上圖代表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可以是 </a:t>
            </a:r>
            <a:r>
              <a:rPr b="0" lang="en-US" sz="1800" spc="-1" strike="noStrike">
                <a:solidFill>
                  <a:schemeClr val="dk1"/>
                </a:solidFill>
                <a:latin typeface="Times New Roman"/>
                <a:ea typeface="微軟正黑體"/>
              </a:rPr>
              <a:t>VALID </a:t>
            </a:r>
            <a:r>
              <a:rPr b="0" lang="zh-TW" sz="1800" spc="-1" strike="noStrike">
                <a:solidFill>
                  <a:schemeClr val="dk1"/>
                </a:solidFill>
                <a:latin typeface="Times New Roman"/>
                <a:ea typeface="微軟正黑體"/>
              </a:rPr>
              <a:t>先拉起或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先拉起，但 </a:t>
            </a:r>
            <a:r>
              <a:rPr b="0" lang="en-US" sz="1800" spc="-1" strike="noStrike">
                <a:solidFill>
                  <a:schemeClr val="dk1"/>
                </a:solidFill>
                <a:latin typeface="Times New Roman"/>
                <a:ea typeface="微軟正黑體"/>
              </a:rPr>
              <a:t>read address channel handshake </a:t>
            </a:r>
            <a:r>
              <a:rPr b="0" lang="zh-TW" sz="1800" spc="-1" strike="noStrike">
                <a:solidFill>
                  <a:schemeClr val="dk1"/>
                </a:solidFill>
                <a:latin typeface="Times New Roman"/>
                <a:ea typeface="微軟正黑體"/>
              </a:rPr>
              <a:t>的訊號都必須要在 </a:t>
            </a:r>
            <a:r>
              <a:rPr b="0" lang="en-US" sz="1800" spc="-1" strike="noStrike">
                <a:solidFill>
                  <a:schemeClr val="dk1"/>
                </a:solidFill>
                <a:latin typeface="Times New Roman"/>
                <a:ea typeface="微軟正黑體"/>
              </a:rPr>
              <a:t>read data channel RVALID </a:t>
            </a:r>
            <a:r>
              <a:rPr b="0" lang="zh-TW" sz="1800" spc="-1" strike="noStrike">
                <a:solidFill>
                  <a:schemeClr val="dk1"/>
                </a:solidFill>
                <a:latin typeface="Times New Roman"/>
                <a:ea typeface="微軟正黑體"/>
              </a:rPr>
              <a:t>拉起前先拉起 </a:t>
            </a:r>
            <a:r>
              <a:rPr b="0" lang="en-US"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也就是說要傳輸 </a:t>
            </a:r>
            <a:r>
              <a:rPr b="0" lang="en-US" sz="1800" spc="-1" strike="noStrike">
                <a:solidFill>
                  <a:srgbClr val="ff0000"/>
                </a:solidFill>
                <a:latin typeface="Times New Roman"/>
                <a:ea typeface="微軟正黑體"/>
              </a:rPr>
              <a:t>read data </a:t>
            </a:r>
            <a:r>
              <a:rPr b="0" lang="zh-TW" sz="1800" spc="-1" strike="noStrike">
                <a:solidFill>
                  <a:srgbClr val="ff0000"/>
                </a:solidFill>
                <a:latin typeface="Times New Roman"/>
                <a:ea typeface="微軟正黑體"/>
              </a:rPr>
              <a:t>前一定要先完成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的傳輸</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而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RVALID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RREADY </a:t>
            </a:r>
            <a:r>
              <a:rPr b="0" lang="zh-TW" sz="1800" spc="-1" strike="noStrike">
                <a:solidFill>
                  <a:schemeClr val="dk1"/>
                </a:solidFill>
                <a:latin typeface="Times New Roman"/>
                <a:ea typeface="微軟正黑體"/>
              </a:rPr>
              <a:t>誰先拉起都可以。</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這邊並沒有要求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handshake </a:t>
            </a:r>
            <a:r>
              <a:rPr b="0" lang="zh-TW" sz="1800" spc="-1" strike="noStrike">
                <a:solidFill>
                  <a:schemeClr val="dk1"/>
                </a:solidFill>
                <a:latin typeface="Times New Roman"/>
                <a:ea typeface="微軟正黑體"/>
              </a:rPr>
              <a:t>訊號的關係。</a:t>
            </a:r>
            <a:endParaRPr b="0" lang="en-US" sz="1800" spc="-1" strike="noStrike">
              <a:solidFill>
                <a:srgbClr val="000000"/>
              </a:solidFill>
              <a:latin typeface="Arial"/>
            </a:endParaRPr>
          </a:p>
        </p:txBody>
      </p:sp>
      <p:pic>
        <p:nvPicPr>
          <p:cNvPr id="202" name="圖片 1" descr=""/>
          <p:cNvPicPr/>
          <p:nvPr/>
        </p:nvPicPr>
        <p:blipFill>
          <a:blip r:embed="rId2"/>
          <a:stretch/>
        </p:blipFill>
        <p:spPr>
          <a:xfrm>
            <a:off x="5238000" y="2126520"/>
            <a:ext cx="6657120" cy="2608560"/>
          </a:xfrm>
          <a:prstGeom prst="rect">
            <a:avLst/>
          </a:prstGeom>
          <a:ln w="0">
            <a:noFill/>
          </a:ln>
        </p:spPr>
      </p:pic>
      <p:sp>
        <p:nvSpPr>
          <p:cNvPr id="203" name="文字框 3"/>
          <p:cNvSpPr/>
          <p:nvPr/>
        </p:nvSpPr>
        <p:spPr>
          <a:xfrm>
            <a:off x="7941960" y="0"/>
            <a:ext cx="4249440" cy="130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Arial"/>
              </a:rPr>
              <a:t>Manager </a:t>
            </a:r>
            <a:r>
              <a:rPr b="0" lang="zh-HK" sz="1600" spc="-1" strike="noStrike">
                <a:solidFill>
                  <a:schemeClr val="dk1"/>
                </a:solidFill>
                <a:latin typeface="Arial"/>
              </a:rPr>
              <a:t>主動發起，</a:t>
            </a:r>
            <a:r>
              <a:rPr b="0" lang="en-US" sz="1600" spc="-1" strike="noStrike">
                <a:solidFill>
                  <a:schemeClr val="dk1"/>
                </a:solidFill>
                <a:latin typeface="Arial"/>
              </a:rPr>
              <a:t>Subordinate </a:t>
            </a:r>
            <a:r>
              <a:rPr b="0" lang="zh-HK" sz="1600" spc="-1" strike="noStrike">
                <a:solidFill>
                  <a:schemeClr val="dk1"/>
                </a:solidFill>
                <a:latin typeface="Arial"/>
              </a:rPr>
              <a:t>回應；</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主動方永不等 </a:t>
            </a:r>
            <a:r>
              <a:rPr b="0" lang="en-US" sz="1600" spc="-1" strike="noStrike">
                <a:solidFill>
                  <a:schemeClr val="dk1"/>
                </a:solidFill>
                <a:latin typeface="Arial"/>
              </a:rPr>
              <a:t>READY</a:t>
            </a:r>
            <a:r>
              <a:rPr b="0" lang="zh-HK" sz="1600" spc="-1" strike="noStrike">
                <a:solidFill>
                  <a:schemeClr val="dk1"/>
                </a:solidFill>
                <a:latin typeface="Arial"/>
              </a:rPr>
              <a:t>，被動方可自由控 </a:t>
            </a:r>
            <a:r>
              <a:rPr b="0" lang="en-US" sz="1600" spc="-1" strike="noStrike">
                <a:solidFill>
                  <a:schemeClr val="dk1"/>
                </a:solidFill>
                <a:latin typeface="Arial"/>
              </a:rPr>
              <a:t>READY</a:t>
            </a:r>
            <a:r>
              <a:rPr b="0" lang="zh-HK" sz="1600" spc="-1" strike="noStrike">
                <a:solidFill>
                  <a:schemeClr val="dk1"/>
                </a:solidFill>
                <a:latin typeface="Arial"/>
              </a:rPr>
              <a:t>；</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傳輸發生於 </a:t>
            </a:r>
            <a:r>
              <a:rPr b="0" lang="en-US" sz="1600" spc="-1" strike="noStrike">
                <a:solidFill>
                  <a:schemeClr val="dk1"/>
                </a:solidFill>
                <a:latin typeface="Arial"/>
              </a:rPr>
              <a:t>VALID </a:t>
            </a:r>
            <a:r>
              <a:rPr b="0" lang="zh-HK" sz="1600" spc="-1" strike="noStrike">
                <a:solidFill>
                  <a:schemeClr val="dk1"/>
                </a:solidFill>
                <a:latin typeface="Arial"/>
              </a:rPr>
              <a:t>與 </a:t>
            </a:r>
            <a:r>
              <a:rPr b="0" lang="en-US" sz="1600" spc="-1" strike="noStrike">
                <a:solidFill>
                  <a:schemeClr val="dk1"/>
                </a:solidFill>
                <a:latin typeface="Arial"/>
              </a:rPr>
              <a:t>READY </a:t>
            </a:r>
            <a:r>
              <a:rPr b="0" lang="zh-HK" sz="1600" spc="-1" strike="noStrike">
                <a:solidFill>
                  <a:schemeClr val="dk1"/>
                </a:solidFill>
                <a:latin typeface="Arial"/>
              </a:rPr>
              <a:t>同時為高的上升沿。</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文字方塊 5"/>
          <p:cNvSpPr/>
          <p:nvPr/>
        </p:nvSpPr>
        <p:spPr>
          <a:xfrm>
            <a:off x="3621960" y="6429240"/>
            <a:ext cx="5490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5" name="標題 2"/>
          <p:cNvSpPr/>
          <p:nvPr/>
        </p:nvSpPr>
        <p:spPr>
          <a:xfrm>
            <a:off x="408600" y="-280440"/>
            <a:ext cx="8166960" cy="117900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sp>
        <p:nvSpPr>
          <p:cNvPr id="206" name="文字方塊 11"/>
          <p:cNvSpPr/>
          <p:nvPr/>
        </p:nvSpPr>
        <p:spPr>
          <a:xfrm>
            <a:off x="408600" y="1220040"/>
            <a:ext cx="1055232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TW" sz="1800" spc="-1" strike="noStrike">
                <a:solidFill>
                  <a:srgbClr val="191b1f"/>
                </a:solidFill>
                <a:latin typeface="Times New Roman"/>
                <a:ea typeface="微軟正黑體"/>
              </a:rPr>
              <a:t>從圖中看到，只有</a:t>
            </a:r>
            <a:r>
              <a:rPr b="0" lang="en-US" sz="1800" spc="-1" strike="noStrike">
                <a:solidFill>
                  <a:srgbClr val="191b1f"/>
                </a:solidFill>
                <a:latin typeface="Times New Roman"/>
                <a:ea typeface="微軟正黑體"/>
              </a:rPr>
              <a:t> </a:t>
            </a:r>
            <a:r>
              <a:rPr b="0" lang="en-US" sz="1800" spc="-1" strike="noStrike">
                <a:solidFill>
                  <a:srgbClr val="ff0000"/>
                </a:solidFill>
                <a:latin typeface="Times New Roman"/>
                <a:ea typeface="微軟正黑體"/>
              </a:rPr>
              <a:t>2 </a:t>
            </a:r>
            <a:r>
              <a:rPr b="0" lang="zh-TW" sz="1800" spc="-1" strike="noStrike">
                <a:solidFill>
                  <a:srgbClr val="ff0000"/>
                </a:solidFill>
                <a:latin typeface="Times New Roman"/>
                <a:ea typeface="微軟正黑體"/>
              </a:rPr>
              <a:t>組</a:t>
            </a:r>
            <a:r>
              <a:rPr b="0" lang="zh-TW" sz="1800" spc="-1" strike="noStrike">
                <a:solidFill>
                  <a:srgbClr val="191b1f"/>
                </a:solidFill>
                <a:latin typeface="Times New Roman"/>
                <a:ea typeface="微軟正黑體"/>
              </a:rPr>
              <a:t>代表依賴關係的雙頭箭頭指向了 </a:t>
            </a:r>
            <a:r>
              <a:rPr b="1" lang="en-US" sz="1800" spc="-1" strike="noStrike">
                <a:solidFill>
                  <a:srgbClr val="191b1f"/>
                </a:solidFill>
                <a:latin typeface="Times New Roman"/>
                <a:ea typeface="微軟正黑體"/>
              </a:rPr>
              <a:t>BVALID</a:t>
            </a:r>
            <a:r>
              <a:rPr b="0" lang="zh-TW" sz="1800" spc="-1" strike="noStrike">
                <a:solidFill>
                  <a:srgbClr val="191b1f"/>
                </a:solidFill>
                <a:latin typeface="Times New Roman"/>
                <a:ea typeface="微軟正黑體"/>
              </a:rPr>
              <a:t>，這代表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先等待 </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以及 </a:t>
            </a:r>
            <a:r>
              <a:rPr b="1" lang="en-US" sz="1800" spc="-1" strike="noStrike">
                <a:solidFill>
                  <a:srgbClr val="191b1f"/>
                </a:solidFill>
                <a:latin typeface="Times New Roman"/>
                <a:ea typeface="微軟正黑體"/>
              </a:rPr>
              <a:t>WREADY </a:t>
            </a:r>
            <a:r>
              <a:rPr b="1" lang="zh-TW" sz="1800" spc="-1" strike="noStrike">
                <a:solidFill>
                  <a:srgbClr val="191b1f"/>
                </a:solidFill>
                <a:latin typeface="Times New Roman"/>
                <a:ea typeface="微軟正黑體"/>
              </a:rPr>
              <a:t>舉起</a:t>
            </a:r>
            <a:r>
              <a:rPr b="0" lang="zh-TW" sz="1800" spc="-1" strike="noStrike">
                <a:solidFill>
                  <a:srgbClr val="191b1f"/>
                </a:solidFill>
                <a:latin typeface="Times New Roman"/>
                <a:ea typeface="微軟正黑體"/>
              </a:rPr>
              <a:t>，此時寫入傳輸啟動。再等待 </a:t>
            </a:r>
            <a:r>
              <a:rPr b="1" lang="en-US" sz="1800" spc="-1" strike="noStrike">
                <a:solidFill>
                  <a:srgbClr val="191b1f"/>
                </a:solidFill>
                <a:latin typeface="Times New Roman"/>
                <a:ea typeface="微軟正黑體"/>
              </a:rPr>
              <a:t>WLAST </a:t>
            </a:r>
            <a:r>
              <a:rPr b="0" lang="zh-TW" sz="1800" spc="-1" strike="noStrike">
                <a:solidFill>
                  <a:srgbClr val="191b1f"/>
                </a:solidFill>
                <a:latin typeface="Times New Roman"/>
                <a:ea typeface="微軟正黑體"/>
              </a:rPr>
              <a:t>置起，此時傳輸完成。只有在傳輸完成後才能根據情況產生寫入回覆訊號中的 </a:t>
            </a:r>
            <a:r>
              <a:rPr b="1" lang="en-US" sz="1800" spc="-1" strike="noStrike">
                <a:solidFill>
                  <a:srgbClr val="191b1f"/>
                </a:solidFill>
                <a:latin typeface="Times New Roman"/>
                <a:ea typeface="微軟正黑體"/>
              </a:rPr>
              <a:t>BRESP </a:t>
            </a:r>
            <a:r>
              <a:rPr b="0" lang="zh-TW" sz="1800" spc="-1" strike="noStrike">
                <a:solidFill>
                  <a:srgbClr val="191b1f"/>
                </a:solidFill>
                <a:latin typeface="Times New Roman"/>
                <a:ea typeface="微軟正黑體"/>
              </a:rPr>
              <a:t>訊號。此時置高 </a:t>
            </a:r>
            <a:r>
              <a:rPr b="1" lang="en-US" sz="1800" spc="-1" strike="noStrike">
                <a:solidFill>
                  <a:srgbClr val="191b1f"/>
                </a:solidFill>
                <a:latin typeface="Times New Roman"/>
                <a:ea typeface="微軟正黑體"/>
              </a:rPr>
              <a:t>BVALID </a:t>
            </a:r>
            <a:r>
              <a:rPr b="0" lang="zh-TW" sz="1800" spc="-1" strike="noStrike">
                <a:solidFill>
                  <a:srgbClr val="191b1f"/>
                </a:solidFill>
                <a:latin typeface="Times New Roman"/>
                <a:ea typeface="微軟正黑體"/>
              </a:rPr>
              <a:t>訊號表示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的寫入回復已經就緒。</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defTabSz="914400">
              <a:lnSpc>
                <a:spcPct val="100000"/>
              </a:lnSpc>
              <a:tabLst>
                <a:tab algn="l" pos="0"/>
              </a:tabLst>
            </a:pPr>
            <a:r>
              <a:rPr b="0" lang="zh-TW" sz="1800" spc="-1" strike="noStrike">
                <a:solidFill>
                  <a:srgbClr val="191b1f"/>
                </a:solidFill>
                <a:latin typeface="Times New Roman"/>
                <a:ea typeface="微軟正黑體"/>
              </a:rPr>
              <a:t>另外另外三組單頭箭頭表示 </a:t>
            </a:r>
            <a:r>
              <a:rPr b="1" lang="en-US" sz="1800" spc="-1" strike="noStrike">
                <a:solidFill>
                  <a:srgbClr val="191b1f"/>
                </a:solidFill>
                <a:latin typeface="Times New Roman"/>
                <a:ea typeface="微軟正黑體"/>
              </a:rPr>
              <a:t>AWREADY</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WREADY </a:t>
            </a:r>
            <a:r>
              <a:rPr b="0" lang="zh-TW" sz="1800" spc="-1" strike="noStrike">
                <a:solidFill>
                  <a:srgbClr val="191b1f"/>
                </a:solidFill>
                <a:latin typeface="Times New Roman"/>
                <a:ea typeface="微軟正黑體"/>
              </a:rPr>
              <a:t>訊號可以根據 </a:t>
            </a:r>
            <a:r>
              <a:rPr b="1" lang="en-US" sz="1800" spc="-1" strike="noStrike">
                <a:solidFill>
                  <a:srgbClr val="191b1f"/>
                </a:solidFill>
                <a:latin typeface="Times New Roman"/>
                <a:ea typeface="微軟正黑體"/>
              </a:rPr>
              <a:t>AWVALID</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訊號生成。</a:t>
            </a:r>
            <a:endParaRPr b="0" lang="en-US" sz="1800" spc="-1" strike="noStrike">
              <a:solidFill>
                <a:srgbClr val="000000"/>
              </a:solidFill>
              <a:latin typeface="Arial"/>
            </a:endParaRPr>
          </a:p>
        </p:txBody>
      </p:sp>
      <p:pic>
        <p:nvPicPr>
          <p:cNvPr id="207" name="圖片 1" descr=""/>
          <p:cNvPicPr/>
          <p:nvPr/>
        </p:nvPicPr>
        <p:blipFill>
          <a:blip r:embed="rId1"/>
          <a:stretch/>
        </p:blipFill>
        <p:spPr>
          <a:xfrm>
            <a:off x="3288240" y="4831560"/>
            <a:ext cx="6343920" cy="135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圖片 3" descr=""/>
          <p:cNvPicPr/>
          <p:nvPr/>
        </p:nvPicPr>
        <p:blipFill>
          <a:blip r:embed="rId1"/>
          <a:stretch/>
        </p:blipFill>
        <p:spPr>
          <a:xfrm>
            <a:off x="39960" y="3993840"/>
            <a:ext cx="6439320" cy="2265120"/>
          </a:xfrm>
          <a:prstGeom prst="rect">
            <a:avLst/>
          </a:prstGeom>
          <a:ln w="0">
            <a:noFill/>
          </a:ln>
        </p:spPr>
      </p:pic>
      <p:sp>
        <p:nvSpPr>
          <p:cNvPr id="209" name="文字方塊 5"/>
          <p:cNvSpPr/>
          <p:nvPr/>
        </p:nvSpPr>
        <p:spPr>
          <a:xfrm>
            <a:off x="429480" y="6302160"/>
            <a:ext cx="56602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4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10" name="標題 2"/>
          <p:cNvSpPr/>
          <p:nvPr/>
        </p:nvSpPr>
        <p:spPr>
          <a:xfrm>
            <a:off x="408600" y="-280440"/>
            <a:ext cx="8166960" cy="117900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pic>
        <p:nvPicPr>
          <p:cNvPr id="211" name="圖片 9" descr=""/>
          <p:cNvPicPr/>
          <p:nvPr/>
        </p:nvPicPr>
        <p:blipFill>
          <a:blip r:embed="rId2"/>
          <a:stretch/>
        </p:blipFill>
        <p:spPr>
          <a:xfrm>
            <a:off x="87840" y="1908360"/>
            <a:ext cx="6343920" cy="1352160"/>
          </a:xfrm>
          <a:prstGeom prst="rect">
            <a:avLst/>
          </a:prstGeom>
          <a:ln w="0">
            <a:noFill/>
          </a:ln>
        </p:spPr>
      </p:pic>
      <p:sp>
        <p:nvSpPr>
          <p:cNvPr id="212" name="文字方塊 10"/>
          <p:cNvSpPr/>
          <p:nvPr/>
        </p:nvSpPr>
        <p:spPr>
          <a:xfrm>
            <a:off x="335520" y="3397680"/>
            <a:ext cx="58482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13" name="文字方塊 11"/>
          <p:cNvSpPr/>
          <p:nvPr/>
        </p:nvSpPr>
        <p:spPr>
          <a:xfrm>
            <a:off x="408600" y="1220040"/>
            <a:ext cx="9684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rgbClr val="ff0000"/>
                </a:solidFill>
                <a:latin typeface="Times New Roman"/>
                <a:ea typeface="微軟正黑體"/>
              </a:rPr>
              <a:t>在</a:t>
            </a:r>
            <a:r>
              <a:rPr b="1" lang="en-US" sz="1800" spc="-1" strike="noStrike">
                <a:solidFill>
                  <a:srgbClr val="ff0000"/>
                </a:solidFill>
                <a:latin typeface="Times New Roman"/>
                <a:ea typeface="微軟正黑體"/>
              </a:rPr>
              <a:t>AXI4 </a:t>
            </a:r>
            <a:r>
              <a:rPr b="1" lang="zh-TW" sz="1800" spc="-1" strike="noStrike">
                <a:solidFill>
                  <a:srgbClr val="ff0000"/>
                </a:solidFill>
                <a:latin typeface="Times New Roman"/>
                <a:ea typeface="微軟正黑體"/>
              </a:rPr>
              <a:t>中，</a:t>
            </a:r>
            <a:r>
              <a:rPr b="0" lang="zh-TW" sz="1800" spc="-1" strike="noStrike">
                <a:solidFill>
                  <a:srgbClr val="191b1f"/>
                </a:solidFill>
                <a:latin typeface="Times New Roman"/>
                <a:ea typeface="微軟正黑體"/>
              </a:rPr>
              <a:t>寫入傳輸相較於先前</a:t>
            </a:r>
            <a:r>
              <a:rPr b="1" lang="zh-TW" sz="1800" spc="-1" strike="noStrike">
                <a:solidFill>
                  <a:srgbClr val="191b1f"/>
                </a:solidFill>
                <a:latin typeface="Times New Roman"/>
                <a:ea typeface="微軟正黑體"/>
              </a:rPr>
              <a:t>增加了 </a:t>
            </a:r>
            <a:r>
              <a:rPr b="1" lang="en-US" sz="1800" spc="-1" strike="noStrike">
                <a:solidFill>
                  <a:srgbClr val="191b1f"/>
                </a:solidFill>
                <a:latin typeface="Times New Roman"/>
                <a:ea typeface="微軟正黑體"/>
              </a:rPr>
              <a:t>Slave BVALID </a:t>
            </a:r>
            <a:r>
              <a:rPr b="1" lang="zh-TW" sz="1800" spc="-1" strike="noStrike">
                <a:solidFill>
                  <a:srgbClr val="191b1f"/>
                </a:solidFill>
                <a:latin typeface="Times New Roman"/>
                <a:ea typeface="微軟正黑體"/>
              </a:rPr>
              <a:t>訊號所需的依賴</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214" name="圖片 1" descr=""/>
          <p:cNvPicPr/>
          <p:nvPr/>
        </p:nvPicPr>
        <p:blipFill>
          <a:blip r:embed="rId3"/>
          <a:stretch/>
        </p:blipFill>
        <p:spPr>
          <a:xfrm>
            <a:off x="5781600" y="2565360"/>
            <a:ext cx="6409440" cy="30142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5" strike="noStrike" cap="all">
                <a:solidFill>
                  <a:schemeClr val="lt1"/>
                </a:solidFill>
                <a:latin typeface="Times New Roman"/>
                <a:ea typeface="Microsoft JhengHei UI"/>
              </a:rPr>
              <a:t>AXI Outstanding</a:t>
            </a:r>
            <a:endParaRPr b="0" lang="en-US" sz="6000" spc="-1" strike="noStrike">
              <a:solidFill>
                <a:srgbClr val="ffffff"/>
              </a:solidFill>
              <a:latin typeface="Arial"/>
            </a:endParaRPr>
          </a:p>
        </p:txBody>
      </p:sp>
      <p:sp>
        <p:nvSpPr>
          <p:cNvPr id="216"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08600" y="-280440"/>
            <a:ext cx="731016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1" strike="noStrike">
                <a:solidFill>
                  <a:schemeClr val="dk1"/>
                </a:solidFill>
                <a:latin typeface="Times New Roman"/>
                <a:ea typeface="微軟正黑體"/>
              </a:rPr>
              <a:t>AXI </a:t>
            </a:r>
            <a:r>
              <a:rPr b="1" lang="en-US" sz="5400" spc="395" strike="noStrike" cap="all">
                <a:solidFill>
                  <a:schemeClr val="dk1"/>
                </a:solidFill>
                <a:latin typeface="Times New Roman"/>
                <a:ea typeface="微軟正黑體"/>
              </a:rPr>
              <a:t>Outstanding</a:t>
            </a:r>
            <a:endParaRPr b="0" lang="en-US" sz="5400" spc="-1" strike="noStrike">
              <a:solidFill>
                <a:srgbClr val="000000"/>
              </a:solidFill>
              <a:latin typeface="Arial"/>
            </a:endParaRPr>
          </a:p>
        </p:txBody>
      </p:sp>
      <p:sp>
        <p:nvSpPr>
          <p:cNvPr id="218" name="矩形 1"/>
          <p:cNvSpPr/>
          <p:nvPr/>
        </p:nvSpPr>
        <p:spPr>
          <a:xfrm>
            <a:off x="126396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19" name="矩形 3"/>
          <p:cNvSpPr/>
          <p:nvPr/>
        </p:nvSpPr>
        <p:spPr>
          <a:xfrm>
            <a:off x="2621520" y="259920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20" name="矩形 5"/>
          <p:cNvSpPr/>
          <p:nvPr/>
        </p:nvSpPr>
        <p:spPr>
          <a:xfrm>
            <a:off x="997848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21" name="矩形 8"/>
          <p:cNvSpPr/>
          <p:nvPr/>
        </p:nvSpPr>
        <p:spPr>
          <a:xfrm>
            <a:off x="2621520" y="525924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22" name="矩形 9"/>
          <p:cNvSpPr/>
          <p:nvPr/>
        </p:nvSpPr>
        <p:spPr>
          <a:xfrm>
            <a:off x="2621520" y="259920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23" name="矩形 10"/>
          <p:cNvSpPr/>
          <p:nvPr/>
        </p:nvSpPr>
        <p:spPr>
          <a:xfrm>
            <a:off x="3633120" y="259920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24" name="直線單箭頭接點 12"/>
          <p:cNvCxnSpPr/>
          <p:nvPr/>
        </p:nvCxnSpPr>
        <p:spPr>
          <a:xfrm>
            <a:off x="2732400" y="3582720"/>
            <a:ext cx="733320" cy="720"/>
          </a:xfrm>
          <a:prstGeom prst="straightConnector1">
            <a:avLst/>
          </a:prstGeom>
          <a:ln w="28575">
            <a:solidFill>
              <a:srgbClr val="000000"/>
            </a:solidFill>
            <a:round/>
            <a:tailEnd len="med" type="triangle" w="med"/>
          </a:ln>
        </p:spPr>
      </p:cxnSp>
      <p:sp>
        <p:nvSpPr>
          <p:cNvPr id="225" name="矩形 13"/>
          <p:cNvSpPr/>
          <p:nvPr/>
        </p:nvSpPr>
        <p:spPr>
          <a:xfrm>
            <a:off x="8966880" y="525924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6" name="矩形 14"/>
          <p:cNvSpPr/>
          <p:nvPr/>
        </p:nvSpPr>
        <p:spPr>
          <a:xfrm>
            <a:off x="7955640" y="525924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27" name="矩形 15"/>
          <p:cNvSpPr/>
          <p:nvPr/>
        </p:nvSpPr>
        <p:spPr>
          <a:xfrm>
            <a:off x="694404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28" name="矩形 16"/>
          <p:cNvSpPr/>
          <p:nvPr/>
        </p:nvSpPr>
        <p:spPr>
          <a:xfrm>
            <a:off x="593280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9" name="矩形 17"/>
          <p:cNvSpPr/>
          <p:nvPr/>
        </p:nvSpPr>
        <p:spPr>
          <a:xfrm>
            <a:off x="492156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30" name="文字方塊 18"/>
          <p:cNvSpPr/>
          <p:nvPr/>
        </p:nvSpPr>
        <p:spPr>
          <a:xfrm>
            <a:off x="5018400" y="2138760"/>
            <a:ext cx="22921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address channel</a:t>
            </a:r>
            <a:endParaRPr b="0" lang="en-US" sz="1600" spc="-1" strike="noStrike">
              <a:solidFill>
                <a:srgbClr val="000000"/>
              </a:solidFill>
              <a:latin typeface="Arial"/>
            </a:endParaRPr>
          </a:p>
        </p:txBody>
      </p:sp>
      <p:sp>
        <p:nvSpPr>
          <p:cNvPr id="231" name="文字方塊 19"/>
          <p:cNvSpPr/>
          <p:nvPr/>
        </p:nvSpPr>
        <p:spPr>
          <a:xfrm>
            <a:off x="5018400" y="4754520"/>
            <a:ext cx="22921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data channel</a:t>
            </a:r>
            <a:endParaRPr b="0" lang="en-US" sz="1600" spc="-1" strike="noStrike">
              <a:solidFill>
                <a:srgbClr val="000000"/>
              </a:solidFill>
              <a:latin typeface="Arial"/>
            </a:endParaRPr>
          </a:p>
        </p:txBody>
      </p:sp>
      <p:cxnSp>
        <p:nvCxnSpPr>
          <p:cNvPr id="232" name="直線單箭頭接點 20"/>
          <p:cNvCxnSpPr/>
          <p:nvPr/>
        </p:nvCxnSpPr>
        <p:spPr>
          <a:xfrm flipH="1">
            <a:off x="8592840" y="6256440"/>
            <a:ext cx="748800" cy="720"/>
          </a:xfrm>
          <a:prstGeom prst="straightConnector1">
            <a:avLst/>
          </a:prstGeom>
          <a:ln w="28575">
            <a:solidFill>
              <a:srgbClr val="000000"/>
            </a:solidFill>
            <a:round/>
            <a:tailEnd len="med" type="triangle" w="med"/>
          </a:ln>
        </p:spPr>
      </p:cxnSp>
      <p:sp>
        <p:nvSpPr>
          <p:cNvPr id="233" name="文字方塊 23"/>
          <p:cNvSpPr/>
          <p:nvPr/>
        </p:nvSpPr>
        <p:spPr>
          <a:xfrm>
            <a:off x="448920" y="918720"/>
            <a:ext cx="113490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讀</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操作是不需要等待前一筆傳輸完成就可以發送下一筆操作。 </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因為是通道分離的所以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不需要等待前一筆操作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回應完成就可以發送下一筆操作請求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，這樣可以有效提升通路利用率，提升系統效能</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矩形 1"/>
          <p:cNvSpPr/>
          <p:nvPr/>
        </p:nvSpPr>
        <p:spPr>
          <a:xfrm>
            <a:off x="126396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35" name="矩形 3"/>
          <p:cNvSpPr/>
          <p:nvPr/>
        </p:nvSpPr>
        <p:spPr>
          <a:xfrm>
            <a:off x="2621520" y="259920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6" name="矩形 5"/>
          <p:cNvSpPr/>
          <p:nvPr/>
        </p:nvSpPr>
        <p:spPr>
          <a:xfrm>
            <a:off x="997848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37" name="矩形 8"/>
          <p:cNvSpPr/>
          <p:nvPr/>
        </p:nvSpPr>
        <p:spPr>
          <a:xfrm>
            <a:off x="2621520" y="412308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8" name="矩形 9"/>
          <p:cNvSpPr/>
          <p:nvPr/>
        </p:nvSpPr>
        <p:spPr>
          <a:xfrm>
            <a:off x="2621520" y="259920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39" name="矩形 10"/>
          <p:cNvSpPr/>
          <p:nvPr/>
        </p:nvSpPr>
        <p:spPr>
          <a:xfrm>
            <a:off x="3633120" y="259920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40" name="直線單箭頭接點 12"/>
          <p:cNvCxnSpPr/>
          <p:nvPr/>
        </p:nvCxnSpPr>
        <p:spPr>
          <a:xfrm>
            <a:off x="2732400" y="3582720"/>
            <a:ext cx="733320" cy="720"/>
          </a:xfrm>
          <a:prstGeom prst="straightConnector1">
            <a:avLst/>
          </a:prstGeom>
          <a:ln w="28575">
            <a:solidFill>
              <a:srgbClr val="000000"/>
            </a:solidFill>
            <a:round/>
            <a:tailEnd len="med" type="triangle" w="med"/>
          </a:ln>
        </p:spPr>
      </p:cxnSp>
      <p:sp>
        <p:nvSpPr>
          <p:cNvPr id="241" name="矩形 13"/>
          <p:cNvSpPr/>
          <p:nvPr/>
        </p:nvSpPr>
        <p:spPr>
          <a:xfrm>
            <a:off x="8966880" y="412308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42" name="矩形 14"/>
          <p:cNvSpPr/>
          <p:nvPr/>
        </p:nvSpPr>
        <p:spPr>
          <a:xfrm>
            <a:off x="7955640" y="412308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43" name="矩形 15"/>
          <p:cNvSpPr/>
          <p:nvPr/>
        </p:nvSpPr>
        <p:spPr>
          <a:xfrm>
            <a:off x="694404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44" name="矩形 16"/>
          <p:cNvSpPr/>
          <p:nvPr/>
        </p:nvSpPr>
        <p:spPr>
          <a:xfrm>
            <a:off x="593280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45" name="矩形 17"/>
          <p:cNvSpPr/>
          <p:nvPr/>
        </p:nvSpPr>
        <p:spPr>
          <a:xfrm>
            <a:off x="492156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46" name="文字方塊 18"/>
          <p:cNvSpPr/>
          <p:nvPr/>
        </p:nvSpPr>
        <p:spPr>
          <a:xfrm>
            <a:off x="5018400" y="2138760"/>
            <a:ext cx="24516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address channel</a:t>
            </a:r>
            <a:endParaRPr b="0" lang="en-US" sz="1600" spc="-1" strike="noStrike">
              <a:solidFill>
                <a:srgbClr val="000000"/>
              </a:solidFill>
              <a:latin typeface="Arial"/>
            </a:endParaRPr>
          </a:p>
        </p:txBody>
      </p:sp>
      <p:sp>
        <p:nvSpPr>
          <p:cNvPr id="247" name="文字方塊 19"/>
          <p:cNvSpPr/>
          <p:nvPr/>
        </p:nvSpPr>
        <p:spPr>
          <a:xfrm>
            <a:off x="5018400" y="3618360"/>
            <a:ext cx="229212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data channel</a:t>
            </a:r>
            <a:endParaRPr b="0" lang="en-US" sz="1600" spc="-1" strike="noStrike">
              <a:solidFill>
                <a:srgbClr val="000000"/>
              </a:solidFill>
              <a:latin typeface="Arial"/>
            </a:endParaRPr>
          </a:p>
        </p:txBody>
      </p:sp>
      <p:sp>
        <p:nvSpPr>
          <p:cNvPr id="248" name="文字方塊 23"/>
          <p:cNvSpPr/>
          <p:nvPr/>
        </p:nvSpPr>
        <p:spPr>
          <a:xfrm>
            <a:off x="417960" y="922680"/>
            <a:ext cx="112906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寫</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也是一樣，不需要等待前一筆的寫入完成就可以發送下一筆傳輸。系統設計上需要注意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對應的快取的需求，否則無法接受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傳送的資料出現資料的丟失</a:t>
            </a:r>
            <a:endParaRPr b="0" lang="en-US" sz="1800" spc="-1" strike="noStrike">
              <a:solidFill>
                <a:srgbClr val="000000"/>
              </a:solidFill>
              <a:latin typeface="Arial"/>
            </a:endParaRPr>
          </a:p>
        </p:txBody>
      </p:sp>
      <p:sp>
        <p:nvSpPr>
          <p:cNvPr id="249" name="矩形 4"/>
          <p:cNvSpPr/>
          <p:nvPr/>
        </p:nvSpPr>
        <p:spPr>
          <a:xfrm>
            <a:off x="2621520" y="571176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50" name="矩形 6"/>
          <p:cNvSpPr/>
          <p:nvPr/>
        </p:nvSpPr>
        <p:spPr>
          <a:xfrm>
            <a:off x="8893800" y="5711760"/>
            <a:ext cx="108396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BVALID</a:t>
            </a:r>
            <a:endParaRPr b="0" lang="en-US" sz="1800" spc="-1" strike="noStrike">
              <a:solidFill>
                <a:srgbClr val="000000"/>
              </a:solidFill>
              <a:latin typeface="Arial"/>
            </a:endParaRPr>
          </a:p>
        </p:txBody>
      </p:sp>
      <p:sp>
        <p:nvSpPr>
          <p:cNvPr id="251" name="文字方塊 24"/>
          <p:cNvSpPr/>
          <p:nvPr/>
        </p:nvSpPr>
        <p:spPr>
          <a:xfrm>
            <a:off x="5018400" y="5206680"/>
            <a:ext cx="25902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response channel</a:t>
            </a:r>
            <a:endParaRPr b="0" lang="en-US" sz="1600" spc="-1" strike="noStrike">
              <a:solidFill>
                <a:srgbClr val="000000"/>
              </a:solidFill>
              <a:latin typeface="Arial"/>
            </a:endParaRPr>
          </a:p>
        </p:txBody>
      </p:sp>
      <p:cxnSp>
        <p:nvCxnSpPr>
          <p:cNvPr id="252" name="直線單箭頭接點 25"/>
          <p:cNvCxnSpPr/>
          <p:nvPr/>
        </p:nvCxnSpPr>
        <p:spPr>
          <a:xfrm flipH="1">
            <a:off x="9101520" y="6604200"/>
            <a:ext cx="748800" cy="720"/>
          </a:xfrm>
          <a:prstGeom prst="straightConnector1">
            <a:avLst/>
          </a:prstGeom>
          <a:ln w="28575">
            <a:solidFill>
              <a:srgbClr val="000000"/>
            </a:solidFill>
            <a:round/>
            <a:tailEnd len="med" type="triangle" w="med"/>
          </a:ln>
        </p:spPr>
      </p:cxnSp>
      <p:cxnSp>
        <p:nvCxnSpPr>
          <p:cNvPr id="253" name="直線單箭頭接點 26"/>
          <p:cNvCxnSpPr/>
          <p:nvPr/>
        </p:nvCxnSpPr>
        <p:spPr>
          <a:xfrm>
            <a:off x="5053320" y="5009760"/>
            <a:ext cx="733320" cy="720"/>
          </a:xfrm>
          <a:prstGeom prst="straightConnector1">
            <a:avLst/>
          </a:prstGeom>
          <a:ln w="28575">
            <a:solidFill>
              <a:srgbClr val="000000"/>
            </a:solidFill>
            <a:round/>
            <a:tailEnd len="med" type="triangle" w="med"/>
          </a:ln>
        </p:spPr>
      </p:cxnSp>
      <p:sp>
        <p:nvSpPr>
          <p:cNvPr id="254" name="標題 2"/>
          <p:cNvSpPr/>
          <p:nvPr/>
        </p:nvSpPr>
        <p:spPr>
          <a:xfrm>
            <a:off x="408600" y="-280440"/>
            <a:ext cx="7310160" cy="117900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1" lang="en-US" sz="5400" spc="-1" strike="noStrike">
                <a:solidFill>
                  <a:schemeClr val="dk1"/>
                </a:solidFill>
                <a:latin typeface="Times New Roman"/>
                <a:ea typeface="微軟正黑體"/>
              </a:rPr>
              <a:t>AXI </a:t>
            </a:r>
            <a:r>
              <a:rPr b="1" lang="en-US" sz="5400" spc="395" strike="noStrike" cap="all">
                <a:solidFill>
                  <a:schemeClr val="dk1"/>
                </a:solidFill>
                <a:latin typeface="Times New Roman"/>
                <a:ea typeface="微軟正黑體"/>
              </a:rPr>
              <a:t>Outstanding</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5" strike="noStrike" cap="all">
                <a:solidFill>
                  <a:schemeClr val="lt1"/>
                </a:solidFill>
                <a:latin typeface="Times New Roman"/>
                <a:ea typeface="微軟正黑體"/>
              </a:rPr>
              <a:t>AXI </a:t>
            </a:r>
            <a:r>
              <a:rPr b="1" lang="zh-TW" sz="6000" spc="395" strike="noStrike" cap="all">
                <a:solidFill>
                  <a:schemeClr val="lt1"/>
                </a:solidFill>
                <a:latin typeface="Times New Roman"/>
                <a:ea typeface="微軟正黑體"/>
              </a:rPr>
              <a:t>訊號區別</a:t>
            </a:r>
            <a:endParaRPr b="0" lang="en-US" sz="6000" spc="-1" strike="noStrike">
              <a:solidFill>
                <a:srgbClr val="ffffff"/>
              </a:solidFill>
              <a:latin typeface="Arial"/>
            </a:endParaRPr>
          </a:p>
        </p:txBody>
      </p:sp>
      <p:sp>
        <p:nvSpPr>
          <p:cNvPr id="256"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408600" y="-280440"/>
            <a:ext cx="755640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5" strike="noStrike" cap="all">
                <a:solidFill>
                  <a:schemeClr val="dk1"/>
                </a:solidFill>
                <a:latin typeface="Times New Roman"/>
                <a:ea typeface="微軟正黑體"/>
              </a:rPr>
              <a:t>AXI </a:t>
            </a:r>
            <a:r>
              <a:rPr b="1" lang="zh-TW" sz="5400" spc="395" strike="noStrike" cap="all">
                <a:solidFill>
                  <a:schemeClr val="dk1"/>
                </a:solidFill>
                <a:latin typeface="Times New Roman"/>
                <a:ea typeface="微軟正黑體"/>
              </a:rPr>
              <a:t>訊號</a:t>
            </a:r>
            <a:r>
              <a:rPr b="1" lang="zh-TW" sz="5400" spc="395" strike="noStrike">
                <a:solidFill>
                  <a:schemeClr val="dk1"/>
                </a:solidFill>
                <a:latin typeface="Times New Roman"/>
                <a:ea typeface="微軟正黑體"/>
              </a:rPr>
              <a:t>區別 </a:t>
            </a:r>
            <a:r>
              <a:rPr b="1" lang="en-US" sz="5400" spc="395" strike="noStrike">
                <a:solidFill>
                  <a:schemeClr val="dk1"/>
                </a:solidFill>
                <a:latin typeface="Times New Roman"/>
                <a:ea typeface="微軟正黑體"/>
              </a:rPr>
              <a:t>- AW</a:t>
            </a:r>
            <a:endParaRPr b="0" lang="en-US" sz="5400" spc="-1" strike="noStrike">
              <a:solidFill>
                <a:srgbClr val="000000"/>
              </a:solidFill>
              <a:latin typeface="Arial"/>
            </a:endParaRPr>
          </a:p>
        </p:txBody>
      </p:sp>
      <p:pic>
        <p:nvPicPr>
          <p:cNvPr id="258" name="圖片 4" descr=""/>
          <p:cNvPicPr/>
          <p:nvPr/>
        </p:nvPicPr>
        <p:blipFill>
          <a:blip r:embed="rId1"/>
          <a:stretch/>
        </p:blipFill>
        <p:spPr>
          <a:xfrm>
            <a:off x="540720" y="1475640"/>
            <a:ext cx="7248960" cy="4352760"/>
          </a:xfrm>
          <a:prstGeom prst="rect">
            <a:avLst/>
          </a:prstGeom>
          <a:ln w="0">
            <a:noFill/>
          </a:ln>
        </p:spPr>
      </p:pic>
      <p:sp>
        <p:nvSpPr>
          <p:cNvPr id="259" name="矩形 7"/>
          <p:cNvSpPr/>
          <p:nvPr/>
        </p:nvSpPr>
        <p:spPr>
          <a:xfrm>
            <a:off x="615960" y="1778760"/>
            <a:ext cx="7034040" cy="112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60" name="文字方塊 9"/>
          <p:cNvSpPr/>
          <p:nvPr/>
        </p:nvSpPr>
        <p:spPr>
          <a:xfrm>
            <a:off x="3040560" y="1028880"/>
            <a:ext cx="28998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a:t>
            </a:r>
            <a:r>
              <a:rPr b="1" lang="en-US" sz="2000" spc="-1" strike="noStrike">
                <a:solidFill>
                  <a:schemeClr val="dk1"/>
                </a:solidFill>
                <a:latin typeface="Times New Roman"/>
                <a:ea typeface="微軟正黑體"/>
              </a:rPr>
              <a:t>(AW)</a:t>
            </a:r>
            <a:endParaRPr b="0" lang="en-US" sz="2000" spc="-1" strike="noStrike">
              <a:solidFill>
                <a:srgbClr val="000000"/>
              </a:solidFill>
              <a:latin typeface="Arial"/>
            </a:endParaRPr>
          </a:p>
        </p:txBody>
      </p:sp>
      <p:cxnSp>
        <p:nvCxnSpPr>
          <p:cNvPr id="261" name="直線單箭頭接點 3"/>
          <p:cNvCxnSpPr/>
          <p:nvPr/>
        </p:nvCxnSpPr>
        <p:spPr>
          <a:xfrm>
            <a:off x="7650360" y="3952080"/>
            <a:ext cx="1446120" cy="1400040"/>
          </a:xfrm>
          <a:prstGeom prst="straightConnector1">
            <a:avLst/>
          </a:prstGeom>
          <a:ln w="0">
            <a:solidFill>
              <a:srgbClr val="814dff"/>
            </a:solidFill>
            <a:tailEnd len="med" type="triangle" w="med"/>
          </a:ln>
        </p:spPr>
      </p:cxnSp>
      <p:pic>
        <p:nvPicPr>
          <p:cNvPr id="262" name="圖片 6" descr=""/>
          <p:cNvPicPr/>
          <p:nvPr/>
        </p:nvPicPr>
        <p:blipFill>
          <a:blip r:embed="rId2"/>
          <a:srcRect l="0" t="0" r="32714" b="0"/>
          <a:stretch/>
        </p:blipFill>
        <p:spPr>
          <a:xfrm>
            <a:off x="9016920" y="5351760"/>
            <a:ext cx="3020760" cy="1398600"/>
          </a:xfrm>
          <a:prstGeom prst="rect">
            <a:avLst/>
          </a:prstGeom>
          <a:ln w="0">
            <a:noFill/>
          </a:ln>
        </p:spPr>
      </p:pic>
      <p:sp>
        <p:nvSpPr>
          <p:cNvPr id="263" name="箭號: 向右 10"/>
          <p:cNvSpPr/>
          <p:nvPr/>
        </p:nvSpPr>
        <p:spPr>
          <a:xfrm>
            <a:off x="7702920" y="242064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64" name="文字方塊 12"/>
          <p:cNvSpPr/>
          <p:nvPr/>
        </p:nvSpPr>
        <p:spPr>
          <a:xfrm>
            <a:off x="7965360" y="2302200"/>
            <a:ext cx="2911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order</a:t>
            </a:r>
            <a:r>
              <a:rPr b="0" lang="zh-TW" sz="1800" spc="-1" strike="noStrike">
                <a:solidFill>
                  <a:schemeClr val="dk1"/>
                </a:solidFill>
                <a:latin typeface="Times New Roman"/>
                <a:ea typeface="微軟正黑體"/>
              </a:rPr>
              <a:t>相關訊號</a:t>
            </a:r>
            <a:endParaRPr b="0" lang="en-US" sz="1800" spc="-1" strike="noStrike">
              <a:solidFill>
                <a:srgbClr val="000000"/>
              </a:solidFill>
              <a:latin typeface="Arial"/>
            </a:endParaRPr>
          </a:p>
        </p:txBody>
      </p:sp>
      <p:sp>
        <p:nvSpPr>
          <p:cNvPr id="265" name="文字方塊 1"/>
          <p:cNvSpPr/>
          <p:nvPr/>
        </p:nvSpPr>
        <p:spPr>
          <a:xfrm>
            <a:off x="7650360" y="1552680"/>
            <a:ext cx="21783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常用握手基礎訊號</a:t>
            </a:r>
            <a:endParaRPr b="0" lang="en-US" sz="1800" spc="-1" strike="noStrike">
              <a:solidFill>
                <a:srgbClr val="000000"/>
              </a:solidFill>
              <a:latin typeface="Arial"/>
            </a:endParaRPr>
          </a:p>
        </p:txBody>
      </p:sp>
      <p:sp>
        <p:nvSpPr>
          <p:cNvPr id="266" name="矩形 5"/>
          <p:cNvSpPr/>
          <p:nvPr/>
        </p:nvSpPr>
        <p:spPr>
          <a:xfrm>
            <a:off x="615960" y="3131640"/>
            <a:ext cx="7034040" cy="820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67" name="文字方塊 8"/>
          <p:cNvSpPr/>
          <p:nvPr/>
        </p:nvSpPr>
        <p:spPr>
          <a:xfrm>
            <a:off x="7702920" y="2974320"/>
            <a:ext cx="21517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突發傳輸控制訊號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59"/>
                                        </p:tgtEl>
                                        <p:attrNameLst>
                                          <p:attrName>style.visibility</p:attrName>
                                        </p:attrNameLst>
                                      </p:cBhvr>
                                      <p:to>
                                        <p:strVal val="visible"/>
                                      </p:to>
                                    </p:set>
                                    <p:animEffect filter="fade" transition="in">
                                      <p:cBhvr additive="repl">
                                        <p:cTn id="7" dur="500"/>
                                        <p:tgtEl>
                                          <p:spTgt spid="259"/>
                                        </p:tgtEl>
                                      </p:cBhvr>
                                    </p:animEffect>
                                  </p:childTnLst>
                                </p:cTn>
                              </p:par>
                              <p:par>
                                <p:cTn id="8" nodeType="withEffect" fill="hold" presetClass="entr" presetID="10">
                                  <p:stCondLst>
                                    <p:cond delay="0"/>
                                  </p:stCondLst>
                                  <p:childTnLst>
                                    <p:set>
                                      <p:cBhvr>
                                        <p:cTn id="9" dur="1" fill="hold">
                                          <p:stCondLst>
                                            <p:cond delay="0"/>
                                          </p:stCondLst>
                                        </p:cTn>
                                        <p:tgtEl>
                                          <p:spTgt spid="263"/>
                                        </p:tgtEl>
                                        <p:attrNameLst>
                                          <p:attrName>style.visibility</p:attrName>
                                        </p:attrNameLst>
                                      </p:cBhvr>
                                      <p:to>
                                        <p:strVal val="visible"/>
                                      </p:to>
                                    </p:set>
                                    <p:animEffect filter="fade" transition="in">
                                      <p:cBhvr additive="repl">
                                        <p:cTn id="10" dur="500"/>
                                        <p:tgtEl>
                                          <p:spTgt spid="263"/>
                                        </p:tgtEl>
                                      </p:cBhvr>
                                    </p:animEffect>
                                  </p:childTnLst>
                                </p:cTn>
                              </p:par>
                              <p:par>
                                <p:cTn id="11" nodeType="withEffect" fill="hold" presetClass="entr" presetID="10">
                                  <p:stCondLst>
                                    <p:cond delay="0"/>
                                  </p:stCondLst>
                                  <p:childTnLst>
                                    <p:set>
                                      <p:cBhvr>
                                        <p:cTn id="12" dur="1" fill="hold">
                                          <p:stCondLst>
                                            <p:cond delay="0"/>
                                          </p:stCondLst>
                                        </p:cTn>
                                        <p:tgtEl>
                                          <p:spTgt spid="264"/>
                                        </p:tgtEl>
                                        <p:attrNameLst>
                                          <p:attrName>style.visibility</p:attrName>
                                        </p:attrNameLst>
                                      </p:cBhvr>
                                      <p:to>
                                        <p:strVal val="visible"/>
                                      </p:to>
                                    </p:set>
                                    <p:animEffect filter="fade" transition="in">
                                      <p:cBhvr additive="repl">
                                        <p:cTn id="13" dur="500"/>
                                        <p:tgtEl>
                                          <p:spTgt spid="264"/>
                                        </p:tgtEl>
                                      </p:cBhvr>
                                    </p:animEffect>
                                  </p:childTnLst>
                                </p:cTn>
                              </p:par>
                              <p:par>
                                <p:cTn id="14" nodeType="withEffect" fill="hold" presetClass="entr" presetID="10">
                                  <p:stCondLst>
                                    <p:cond delay="0"/>
                                  </p:stCondLst>
                                  <p:childTnLst>
                                    <p:set>
                                      <p:cBhvr>
                                        <p:cTn id="15" dur="1" fill="hold">
                                          <p:stCondLst>
                                            <p:cond delay="0"/>
                                          </p:stCondLst>
                                        </p:cTn>
                                        <p:tgtEl>
                                          <p:spTgt spid="265"/>
                                        </p:tgtEl>
                                        <p:attrNameLst>
                                          <p:attrName>style.visibility</p:attrName>
                                        </p:attrNameLst>
                                      </p:cBhvr>
                                      <p:to>
                                        <p:strVal val="visible"/>
                                      </p:to>
                                    </p:set>
                                    <p:animEffect filter="fade" transition="in">
                                      <p:cBhvr additive="repl">
                                        <p:cTn id="16" dur="500"/>
                                        <p:tgtEl>
                                          <p:spTgt spid="265"/>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xit" presetID="10">
                                  <p:stCondLst>
                                    <p:cond delay="0"/>
                                  </p:stCondLst>
                                  <p:childTnLst>
                                    <p:animEffect filter="fade" transition="out">
                                      <p:cBhvr additive="repl">
                                        <p:cTn id="20" dur="500"/>
                                        <p:tgtEl>
                                          <p:spTgt spid="259"/>
                                        </p:tgtEl>
                                      </p:cBhvr>
                                    </p:animEffect>
                                    <p:set>
                                      <p:cBhvr>
                                        <p:cTn id="21" dur="1" fill="hold">
                                          <p:stCondLst>
                                            <p:cond delay="499"/>
                                          </p:stCondLst>
                                        </p:cTn>
                                        <p:tgtEl>
                                          <p:spTgt spid="259"/>
                                        </p:tgtEl>
                                        <p:attrNameLst>
                                          <p:attrName>style.visibility</p:attrName>
                                        </p:attrNameLst>
                                      </p:cBhvr>
                                      <p:to>
                                        <p:strVal val="hidden"/>
                                      </p:to>
                                    </p:set>
                                  </p:childTnLst>
                                </p:cTn>
                              </p:par>
                              <p:par>
                                <p:cTn id="22" nodeType="withEffect" fill="hold" presetClass="exit" presetID="10">
                                  <p:stCondLst>
                                    <p:cond delay="0"/>
                                  </p:stCondLst>
                                  <p:childTnLst>
                                    <p:animEffect filter="fade" transition="out">
                                      <p:cBhvr additive="repl">
                                        <p:cTn id="23" dur="500"/>
                                        <p:tgtEl>
                                          <p:spTgt spid="263"/>
                                        </p:tgtEl>
                                      </p:cBhvr>
                                    </p:animEffect>
                                    <p:set>
                                      <p:cBhvr>
                                        <p:cTn id="24" dur="1" fill="hold">
                                          <p:stCondLst>
                                            <p:cond delay="499"/>
                                          </p:stCondLst>
                                        </p:cTn>
                                        <p:tgtEl>
                                          <p:spTgt spid="263"/>
                                        </p:tgtEl>
                                        <p:attrNameLst>
                                          <p:attrName>style.visibility</p:attrName>
                                        </p:attrNameLst>
                                      </p:cBhvr>
                                      <p:to>
                                        <p:strVal val="hidden"/>
                                      </p:to>
                                    </p:set>
                                  </p:childTnLst>
                                </p:cTn>
                              </p:par>
                              <p:par>
                                <p:cTn id="25" nodeType="withEffect" fill="hold" presetClass="exit" presetID="10">
                                  <p:stCondLst>
                                    <p:cond delay="0"/>
                                  </p:stCondLst>
                                  <p:childTnLst>
                                    <p:animEffect filter="fade" transition="out">
                                      <p:cBhvr additive="repl">
                                        <p:cTn id="26" dur="500"/>
                                        <p:tgtEl>
                                          <p:spTgt spid="264"/>
                                        </p:tgtEl>
                                      </p:cBhvr>
                                    </p:animEffect>
                                    <p:set>
                                      <p:cBhvr>
                                        <p:cTn id="27" dur="1" fill="hold">
                                          <p:stCondLst>
                                            <p:cond delay="499"/>
                                          </p:stCondLst>
                                        </p:cTn>
                                        <p:tgtEl>
                                          <p:spTgt spid="264"/>
                                        </p:tgtEl>
                                        <p:attrNameLst>
                                          <p:attrName>style.visibility</p:attrName>
                                        </p:attrNameLst>
                                      </p:cBhvr>
                                      <p:to>
                                        <p:strVal val="hidden"/>
                                      </p:to>
                                    </p:set>
                                  </p:childTnLst>
                                </p:cTn>
                              </p:par>
                              <p:par>
                                <p:cTn id="28" nodeType="withEffect" fill="hold" presetClass="exit" presetID="10">
                                  <p:stCondLst>
                                    <p:cond delay="0"/>
                                  </p:stCondLst>
                                  <p:childTnLst>
                                    <p:animEffect filter="fade" transition="out">
                                      <p:cBhvr additive="repl">
                                        <p:cTn id="29" dur="500"/>
                                        <p:tgtEl>
                                          <p:spTgt spid="265"/>
                                        </p:tgtEl>
                                      </p:cBhvr>
                                    </p:animEffect>
                                    <p:set>
                                      <p:cBhvr>
                                        <p:cTn id="30" dur="1" fill="hold">
                                          <p:stCondLst>
                                            <p:cond delay="499"/>
                                          </p:stCondLst>
                                        </p:cTn>
                                        <p:tgtEl>
                                          <p:spTgt spid="26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266"/>
                                        </p:tgtEl>
                                        <p:attrNameLst>
                                          <p:attrName>style.visibility</p:attrName>
                                        </p:attrNameLst>
                                      </p:cBhvr>
                                      <p:to>
                                        <p:strVal val="visible"/>
                                      </p:to>
                                    </p:set>
                                    <p:animEffect filter="fade" transition="in">
                                      <p:cBhvr additive="repl">
                                        <p:cTn id="35" dur="500"/>
                                        <p:tgtEl>
                                          <p:spTgt spid="266"/>
                                        </p:tgtEl>
                                      </p:cBhvr>
                                    </p:animEffect>
                                  </p:childTnLst>
                                </p:cTn>
                              </p:par>
                              <p:par>
                                <p:cTn id="36" nodeType="withEffect" fill="hold" presetClass="entr" presetID="10">
                                  <p:stCondLst>
                                    <p:cond delay="0"/>
                                  </p:stCondLst>
                                  <p:childTnLst>
                                    <p:set>
                                      <p:cBhvr>
                                        <p:cTn id="37" dur="1" fill="hold">
                                          <p:stCondLst>
                                            <p:cond delay="0"/>
                                          </p:stCondLst>
                                        </p:cTn>
                                        <p:tgtEl>
                                          <p:spTgt spid="267"/>
                                        </p:tgtEl>
                                        <p:attrNameLst>
                                          <p:attrName>style.visibility</p:attrName>
                                        </p:attrNameLst>
                                      </p:cBhvr>
                                      <p:to>
                                        <p:strVal val="visible"/>
                                      </p:to>
                                    </p:set>
                                    <p:animEffect filter="fade" transition="in">
                                      <p:cBhvr additive="repl">
                                        <p:cTn id="38" dur="500"/>
                                        <p:tgtEl>
                                          <p:spTgt spid="267"/>
                                        </p:tgtEl>
                                      </p:cBhvr>
                                    </p:animEffect>
                                  </p:childTnLst>
                                </p:cTn>
                              </p:par>
                              <p:par>
                                <p:cTn id="39" nodeType="withEffect" fill="hold" presetClass="entr" presetID="10">
                                  <p:stCondLst>
                                    <p:cond delay="0"/>
                                  </p:stCondLst>
                                  <p:childTnLst>
                                    <p:set>
                                      <p:cBhvr>
                                        <p:cTn id="40" dur="1" fill="hold">
                                          <p:stCondLst>
                                            <p:cond delay="0"/>
                                          </p:stCondLst>
                                        </p:cTn>
                                        <p:tgtEl>
                                          <p:spTgt spid="261"/>
                                        </p:tgtEl>
                                        <p:attrNameLst>
                                          <p:attrName>style.visibility</p:attrName>
                                        </p:attrNameLst>
                                      </p:cBhvr>
                                      <p:to>
                                        <p:strVal val="visible"/>
                                      </p:to>
                                    </p:set>
                                    <p:animEffect filter="fade" transition="in">
                                      <p:cBhvr additive="repl">
                                        <p:cTn id="41" dur="500"/>
                                        <p:tgtEl>
                                          <p:spTgt spid="261"/>
                                        </p:tgtEl>
                                      </p:cBhvr>
                                    </p:animEffect>
                                  </p:childTnLst>
                                </p:cTn>
                              </p:par>
                              <p:par>
                                <p:cTn id="42" nodeType="withEffect" fill="hold" presetClass="entr" presetID="10">
                                  <p:stCondLst>
                                    <p:cond delay="0"/>
                                  </p:stCondLst>
                                  <p:childTnLst>
                                    <p:set>
                                      <p:cBhvr>
                                        <p:cTn id="43" dur="1" fill="hold">
                                          <p:stCondLst>
                                            <p:cond delay="0"/>
                                          </p:stCondLst>
                                        </p:cTn>
                                        <p:tgtEl>
                                          <p:spTgt spid="262"/>
                                        </p:tgtEl>
                                        <p:attrNameLst>
                                          <p:attrName>style.visibility</p:attrName>
                                        </p:attrNameLst>
                                      </p:cBhvr>
                                      <p:to>
                                        <p:strVal val="visible"/>
                                      </p:to>
                                    </p:set>
                                    <p:animEffect filter="fade" transition="in">
                                      <p:cBhvr additive="repl">
                                        <p:cTn id="44" dur="500"/>
                                        <p:tgtEl>
                                          <p:spTgt spid="262"/>
                                        </p:tgtEl>
                                      </p:cBhvr>
                                    </p:animEffect>
                                  </p:childTnLst>
                                </p:cTn>
                              </p:par>
                            </p:childTnLst>
                          </p:cTn>
                        </p:par>
                      </p:childTnLst>
                    </p:cTn>
                  </p:par>
                  <p:par>
                    <p:cTn id="45" fill="hold">
                      <p:stCondLst>
                        <p:cond delay="indefinite"/>
                      </p:stCondLst>
                      <p:childTnLst>
                        <p:par>
                          <p:cTn id="46" fill="hold">
                            <p:stCondLst>
                              <p:cond delay="0"/>
                            </p:stCondLst>
                            <p:childTnLst>
                              <p:par>
                                <p:cTn id="47" nodeType="clickEffect" fill="hold" presetClass="exit" presetID="10">
                                  <p:stCondLst>
                                    <p:cond delay="0"/>
                                  </p:stCondLst>
                                  <p:childTnLst>
                                    <p:animEffect filter="fade" transition="out">
                                      <p:cBhvr additive="repl">
                                        <p:cTn id="48" dur="500"/>
                                        <p:tgtEl>
                                          <p:spTgt spid="266"/>
                                        </p:tgtEl>
                                      </p:cBhvr>
                                    </p:animEffect>
                                    <p:set>
                                      <p:cBhvr>
                                        <p:cTn id="49" dur="1" fill="hold">
                                          <p:stCondLst>
                                            <p:cond delay="499"/>
                                          </p:stCondLst>
                                        </p:cTn>
                                        <p:tgtEl>
                                          <p:spTgt spid="266"/>
                                        </p:tgtEl>
                                        <p:attrNameLst>
                                          <p:attrName>style.visibility</p:attrName>
                                        </p:attrNameLst>
                                      </p:cBhvr>
                                      <p:to>
                                        <p:strVal val="hidden"/>
                                      </p:to>
                                    </p:set>
                                  </p:childTnLst>
                                </p:cTn>
                              </p:par>
                              <p:par>
                                <p:cTn id="50" nodeType="withEffect" fill="hold" presetClass="exit" presetID="10">
                                  <p:stCondLst>
                                    <p:cond delay="0"/>
                                  </p:stCondLst>
                                  <p:childTnLst>
                                    <p:animEffect filter="fade" transition="out">
                                      <p:cBhvr additive="repl">
                                        <p:cTn id="51" dur="500"/>
                                        <p:tgtEl>
                                          <p:spTgt spid="267"/>
                                        </p:tgtEl>
                                      </p:cBhvr>
                                    </p:animEffect>
                                    <p:set>
                                      <p:cBhvr>
                                        <p:cTn id="52" dur="1" fill="hold">
                                          <p:stCondLst>
                                            <p:cond delay="499"/>
                                          </p:stCondLst>
                                        </p:cTn>
                                        <p:tgtEl>
                                          <p:spTgt spid="267"/>
                                        </p:tgtEl>
                                        <p:attrNameLst>
                                          <p:attrName>style.visibility</p:attrName>
                                        </p:attrNameLst>
                                      </p:cBhvr>
                                      <p:to>
                                        <p:strVal val="hidden"/>
                                      </p:to>
                                    </p:set>
                                  </p:childTnLst>
                                </p:cTn>
                              </p:par>
                              <p:par>
                                <p:cTn id="53" nodeType="withEffect" fill="hold" presetClass="exit" presetID="10">
                                  <p:stCondLst>
                                    <p:cond delay="0"/>
                                  </p:stCondLst>
                                  <p:childTnLst>
                                    <p:animEffect filter="fade" transition="out">
                                      <p:cBhvr additive="repl">
                                        <p:cTn id="54" dur="500"/>
                                        <p:tgtEl>
                                          <p:spTgt spid="261"/>
                                        </p:tgtEl>
                                      </p:cBhvr>
                                    </p:animEffect>
                                    <p:set>
                                      <p:cBhvr>
                                        <p:cTn id="55" dur="1" fill="hold">
                                          <p:stCondLst>
                                            <p:cond delay="499"/>
                                          </p:stCondLst>
                                        </p:cTn>
                                        <p:tgtEl>
                                          <p:spTgt spid="261"/>
                                        </p:tgtEl>
                                        <p:attrNameLst>
                                          <p:attrName>style.visibility</p:attrName>
                                        </p:attrNameLst>
                                      </p:cBhvr>
                                      <p:to>
                                        <p:strVal val="hidden"/>
                                      </p:to>
                                    </p:set>
                                  </p:childTnLst>
                                </p:cTn>
                              </p:par>
                              <p:par>
                                <p:cTn id="56" nodeType="withEffect" fill="hold" presetClass="exit" presetID="10">
                                  <p:stCondLst>
                                    <p:cond delay="0"/>
                                  </p:stCondLst>
                                  <p:childTnLst>
                                    <p:animEffect filter="fade" transition="out">
                                      <p:cBhvr additive="repl">
                                        <p:cTn id="57" dur="500"/>
                                        <p:tgtEl>
                                          <p:spTgt spid="262"/>
                                        </p:tgtEl>
                                      </p:cBhvr>
                                    </p:animEffect>
                                    <p:set>
                                      <p:cBhvr>
                                        <p:cTn id="58" dur="1" fill="hold">
                                          <p:stCondLst>
                                            <p:cond delay="499"/>
                                          </p:stCondLst>
                                        </p:cTn>
                                        <p:tgtEl>
                                          <p:spTgt spid="2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5" strike="noStrike" cap="all">
                <a:solidFill>
                  <a:schemeClr val="lt1"/>
                </a:solidFill>
                <a:latin typeface="Times New Roman"/>
                <a:ea typeface="微軟正黑體"/>
              </a:rPr>
              <a:t>AXI </a:t>
            </a:r>
            <a:r>
              <a:rPr b="1" lang="zh-TW" sz="6000" spc="395" strike="noStrike" cap="all">
                <a:solidFill>
                  <a:schemeClr val="lt1"/>
                </a:solidFill>
                <a:latin typeface="Times New Roman"/>
                <a:ea typeface="微軟正黑體"/>
              </a:rPr>
              <a:t>版本簡介</a:t>
            </a:r>
            <a:endParaRPr b="0" lang="en-US" sz="6000" spc="-1" strike="noStrike">
              <a:solidFill>
                <a:srgbClr val="ffffff"/>
              </a:solidFill>
              <a:latin typeface="Arial"/>
            </a:endParaRPr>
          </a:p>
        </p:txBody>
      </p:sp>
      <p:sp>
        <p:nvSpPr>
          <p:cNvPr id="119"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1" strike="noStrike">
                <a:solidFill>
                  <a:schemeClr val="dk1"/>
                </a:solidFill>
                <a:latin typeface="Times New Roman"/>
                <a:ea typeface="微軟正黑體"/>
              </a:rPr>
              <a:t>AW </a:t>
            </a: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pic>
        <p:nvPicPr>
          <p:cNvPr id="269" name="圖片 4" descr=""/>
          <p:cNvPicPr/>
          <p:nvPr/>
        </p:nvPicPr>
        <p:blipFill>
          <a:blip r:embed="rId1"/>
          <a:stretch/>
        </p:blipFill>
        <p:spPr>
          <a:xfrm>
            <a:off x="1289880" y="1319040"/>
            <a:ext cx="9611280" cy="4219560"/>
          </a:xfrm>
          <a:prstGeom prst="rect">
            <a:avLst/>
          </a:prstGeom>
          <a:ln w="0">
            <a:noFill/>
          </a:ln>
        </p:spPr>
      </p:pic>
      <p:sp>
        <p:nvSpPr>
          <p:cNvPr id="270" name="矩形 5"/>
          <p:cNvSpPr/>
          <p:nvPr/>
        </p:nvSpPr>
        <p:spPr>
          <a:xfrm>
            <a:off x="4823640" y="3482280"/>
            <a:ext cx="2689200" cy="243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71" name="直線單箭頭接點 8"/>
          <p:cNvCxnSpPr/>
          <p:nvPr/>
        </p:nvCxnSpPr>
        <p:spPr>
          <a:xfrm>
            <a:off x="4823280" y="2460960"/>
            <a:ext cx="358920" cy="1022040"/>
          </a:xfrm>
          <a:prstGeom prst="straightConnector1">
            <a:avLst/>
          </a:prstGeom>
          <a:ln w="12700">
            <a:solidFill>
              <a:srgbClr val="ff0000"/>
            </a:solidFill>
            <a:round/>
            <a:tailEnd len="med" type="triangle" w="med"/>
          </a:ln>
        </p:spPr>
      </p:cxnSp>
      <p:cxnSp>
        <p:nvCxnSpPr>
          <p:cNvPr id="272" name="直線單箭頭接點 9"/>
          <p:cNvCxnSpPr/>
          <p:nvPr/>
        </p:nvCxnSpPr>
        <p:spPr>
          <a:xfrm>
            <a:off x="6145200" y="2460960"/>
            <a:ext cx="1475280" cy="1022040"/>
          </a:xfrm>
          <a:prstGeom prst="straightConnector1">
            <a:avLst/>
          </a:prstGeom>
          <a:ln w="12700">
            <a:solidFill>
              <a:srgbClr val="5823fc"/>
            </a:solidFill>
            <a:round/>
            <a:tailEnd len="med" type="triangle" w="med"/>
          </a:ln>
        </p:spPr>
      </p:cxnSp>
      <p:sp>
        <p:nvSpPr>
          <p:cNvPr id="273" name="矩形 11"/>
          <p:cNvSpPr/>
          <p:nvPr/>
        </p:nvSpPr>
        <p:spPr>
          <a:xfrm>
            <a:off x="7513200" y="3482280"/>
            <a:ext cx="1294560" cy="243000"/>
          </a:xfrm>
          <a:prstGeom prst="rect">
            <a:avLst/>
          </a:prstGeom>
          <a:noFill/>
          <a:ln>
            <a:solidFill>
              <a:srgbClr val="5823fc"/>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74" name="直線單箭頭接點 12"/>
          <p:cNvCxnSpPr/>
          <p:nvPr/>
        </p:nvCxnSpPr>
        <p:spPr>
          <a:xfrm>
            <a:off x="8743320" y="2460960"/>
            <a:ext cx="245160" cy="1022040"/>
          </a:xfrm>
          <a:prstGeom prst="straightConnector1">
            <a:avLst/>
          </a:prstGeom>
          <a:ln w="12700">
            <a:solidFill>
              <a:srgbClr val="00b050"/>
            </a:solidFill>
            <a:round/>
            <a:tailEnd len="med" type="triangle" w="med"/>
          </a:ln>
        </p:spPr>
      </p:cxnSp>
      <p:sp>
        <p:nvSpPr>
          <p:cNvPr id="275" name="矩形 14"/>
          <p:cNvSpPr/>
          <p:nvPr/>
        </p:nvSpPr>
        <p:spPr>
          <a:xfrm>
            <a:off x="8816040" y="3482280"/>
            <a:ext cx="677880" cy="2430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76" name="箭號: 向右 15"/>
          <p:cNvSpPr/>
          <p:nvPr/>
        </p:nvSpPr>
        <p:spPr>
          <a:xfrm rot="16200000">
            <a:off x="7324920" y="3856320"/>
            <a:ext cx="318600" cy="45000"/>
          </a:xfrm>
          <a:prstGeom prst="rightArrow">
            <a:avLst>
              <a:gd name="adj1" fmla="val 50000"/>
              <a:gd name="adj2" fmla="val 50000"/>
            </a:avLst>
          </a:prstGeom>
          <a:solidFill>
            <a:srgbClr val="814dff"/>
          </a:solid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7" name="箭號: 向右 16"/>
          <p:cNvSpPr/>
          <p:nvPr/>
        </p:nvSpPr>
        <p:spPr>
          <a:xfrm rot="16200000">
            <a:off x="8633880" y="3856320"/>
            <a:ext cx="318600" cy="45000"/>
          </a:xfrm>
          <a:prstGeom prst="rightArrow">
            <a:avLst>
              <a:gd name="adj1" fmla="val 50000"/>
              <a:gd name="adj2" fmla="val 50000"/>
            </a:avLst>
          </a:prstGeom>
          <a:solidFill>
            <a:schemeClr val="accent2">
              <a:lumMod val="75000"/>
            </a:schemeClr>
          </a:solidFill>
          <a:ln>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8" name="箭號: 向右 17"/>
          <p:cNvSpPr/>
          <p:nvPr/>
        </p:nvSpPr>
        <p:spPr>
          <a:xfrm rot="16200000">
            <a:off x="9330120" y="3863880"/>
            <a:ext cx="318600" cy="45000"/>
          </a:xfrm>
          <a:prstGeom prst="rightArrow">
            <a:avLst>
              <a:gd name="adj1" fmla="val 50000"/>
              <a:gd name="adj2" fmla="val 5000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9" name="矩形 7"/>
          <p:cNvSpPr/>
          <p:nvPr/>
        </p:nvSpPr>
        <p:spPr>
          <a:xfrm>
            <a:off x="1383120" y="1994400"/>
            <a:ext cx="9406080" cy="148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80" name="矩形 1"/>
          <p:cNvSpPr/>
          <p:nvPr/>
        </p:nvSpPr>
        <p:spPr>
          <a:xfrm>
            <a:off x="1383120" y="3528720"/>
            <a:ext cx="9406080" cy="11707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81" name="矩形 3"/>
          <p:cNvSpPr/>
          <p:nvPr/>
        </p:nvSpPr>
        <p:spPr>
          <a:xfrm>
            <a:off x="1383120" y="4760640"/>
            <a:ext cx="9406080" cy="763920"/>
          </a:xfrm>
          <a:prstGeom prst="rect">
            <a:avLst/>
          </a:prstGeom>
          <a:noFill/>
          <a:ln w="28575">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279"/>
                                        </p:tgtEl>
                                        <p:attrNameLst>
                                          <p:attrName>style.visibility</p:attrName>
                                        </p:attrNameLst>
                                      </p:cBhvr>
                                      <p:to>
                                        <p:strVal val="visible"/>
                                      </p:to>
                                    </p:set>
                                    <p:animEffect filter="fade" transition="in">
                                      <p:cBhvr additive="repl">
                                        <p:cTn id="65" dur="500"/>
                                        <p:tgtEl>
                                          <p:spTgt spid="279"/>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xit" presetID="10">
                                  <p:stCondLst>
                                    <p:cond delay="0"/>
                                  </p:stCondLst>
                                  <p:childTnLst>
                                    <p:animEffect filter="fade" transition="out">
                                      <p:cBhvr additive="repl">
                                        <p:cTn id="69" dur="500"/>
                                        <p:tgtEl>
                                          <p:spTgt spid="279"/>
                                        </p:tgtEl>
                                      </p:cBhvr>
                                    </p:animEffect>
                                    <p:set>
                                      <p:cBhvr>
                                        <p:cTn id="70" dur="1" fill="hold">
                                          <p:stCondLst>
                                            <p:cond delay="499"/>
                                          </p:stCondLst>
                                        </p:cTn>
                                        <p:tgtEl>
                                          <p:spTgt spid="27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280"/>
                                        </p:tgtEl>
                                        <p:attrNameLst>
                                          <p:attrName>style.visibility</p:attrName>
                                        </p:attrNameLst>
                                      </p:cBhvr>
                                      <p:to>
                                        <p:strVal val="visible"/>
                                      </p:to>
                                    </p:set>
                                    <p:animEffect filter="fade" transition="in">
                                      <p:cBhvr additive="repl">
                                        <p:cTn id="75" dur="500"/>
                                        <p:tgtEl>
                                          <p:spTgt spid="280"/>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xit" presetID="10">
                                  <p:stCondLst>
                                    <p:cond delay="0"/>
                                  </p:stCondLst>
                                  <p:childTnLst>
                                    <p:animEffect filter="fade" transition="out">
                                      <p:cBhvr additive="repl">
                                        <p:cTn id="79" dur="500"/>
                                        <p:tgtEl>
                                          <p:spTgt spid="280"/>
                                        </p:tgtEl>
                                      </p:cBhvr>
                                    </p:animEffect>
                                    <p:set>
                                      <p:cBhvr>
                                        <p:cTn id="80" dur="1" fill="hold">
                                          <p:stCondLst>
                                            <p:cond delay="499"/>
                                          </p:stCondLst>
                                        </p:cTn>
                                        <p:tgtEl>
                                          <p:spTgt spid="2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281"/>
                                        </p:tgtEl>
                                        <p:attrNameLst>
                                          <p:attrName>style.visibility</p:attrName>
                                        </p:attrNameLst>
                                      </p:cBhvr>
                                      <p:to>
                                        <p:strVal val="visible"/>
                                      </p:to>
                                    </p:set>
                                    <p:animEffect filter="fade" transition="in">
                                      <p:cBhvr additive="repl">
                                        <p:cTn id="85" dur="500"/>
                                        <p:tgtEl>
                                          <p:spTgt spid="281"/>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xit" presetID="10">
                                  <p:stCondLst>
                                    <p:cond delay="0"/>
                                  </p:stCondLst>
                                  <p:childTnLst>
                                    <p:animEffect filter="fade" transition="out">
                                      <p:cBhvr additive="repl">
                                        <p:cTn id="89" dur="500"/>
                                        <p:tgtEl>
                                          <p:spTgt spid="281"/>
                                        </p:tgtEl>
                                      </p:cBhvr>
                                    </p:animEffect>
                                    <p:set>
                                      <p:cBhvr>
                                        <p:cTn id="90" dur="1" fill="hold">
                                          <p:stCondLst>
                                            <p:cond delay="499"/>
                                          </p:stCondLst>
                                        </p:cTn>
                                        <p:tgtEl>
                                          <p:spTgt spid="2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08600" y="-280440"/>
            <a:ext cx="804888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pic>
        <p:nvPicPr>
          <p:cNvPr id="283" name="圖片 3" descr=""/>
          <p:cNvPicPr/>
          <p:nvPr/>
        </p:nvPicPr>
        <p:blipFill>
          <a:blip r:embed="rId1"/>
          <a:stretch/>
        </p:blipFill>
        <p:spPr>
          <a:xfrm>
            <a:off x="0" y="1338480"/>
            <a:ext cx="4311360" cy="4224600"/>
          </a:xfrm>
          <a:prstGeom prst="rect">
            <a:avLst/>
          </a:prstGeom>
          <a:ln w="0">
            <a:noFill/>
          </a:ln>
        </p:spPr>
      </p:pic>
      <p:pic>
        <p:nvPicPr>
          <p:cNvPr id="284" name="圖片 5" descr=""/>
          <p:cNvPicPr/>
          <p:nvPr/>
        </p:nvPicPr>
        <p:blipFill>
          <a:blip r:embed="rId2"/>
          <a:stretch/>
        </p:blipFill>
        <p:spPr>
          <a:xfrm>
            <a:off x="3832200" y="1322640"/>
            <a:ext cx="4381560" cy="4689000"/>
          </a:xfrm>
          <a:prstGeom prst="rect">
            <a:avLst/>
          </a:prstGeom>
          <a:ln w="0">
            <a:noFill/>
          </a:ln>
        </p:spPr>
      </p:pic>
      <p:pic>
        <p:nvPicPr>
          <p:cNvPr id="285" name="圖片 7" descr=""/>
          <p:cNvPicPr/>
          <p:nvPr/>
        </p:nvPicPr>
        <p:blipFill>
          <a:blip r:embed="rId3"/>
          <a:srcRect l="0" t="0" r="6444" b="0"/>
          <a:stretch/>
        </p:blipFill>
        <p:spPr>
          <a:xfrm>
            <a:off x="8359920" y="1409400"/>
            <a:ext cx="3831480" cy="4515840"/>
          </a:xfrm>
          <a:prstGeom prst="rect">
            <a:avLst/>
          </a:prstGeom>
          <a:ln w="0">
            <a:noFill/>
          </a:ln>
        </p:spPr>
      </p:pic>
      <p:sp>
        <p:nvSpPr>
          <p:cNvPr id="286" name="文字方塊 8"/>
          <p:cNvSpPr/>
          <p:nvPr/>
        </p:nvSpPr>
        <p:spPr>
          <a:xfrm>
            <a:off x="4312080" y="938520"/>
            <a:ext cx="36428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三種範例補充</a:t>
            </a:r>
            <a:endParaRPr b="0" lang="en-US" sz="2000" spc="-1" strike="noStrike">
              <a:solidFill>
                <a:srgbClr val="000000"/>
              </a:solidFill>
              <a:latin typeface="Arial"/>
            </a:endParaRPr>
          </a:p>
        </p:txBody>
      </p:sp>
      <p:sp>
        <p:nvSpPr>
          <p:cNvPr id="287" name="文字方塊 9"/>
          <p:cNvSpPr/>
          <p:nvPr/>
        </p:nvSpPr>
        <p:spPr>
          <a:xfrm>
            <a:off x="87840" y="6003360"/>
            <a:ext cx="3762720" cy="8326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u="sng">
                <a:solidFill>
                  <a:srgbClr val="0563c1"/>
                </a:solidFill>
                <a:uFillTx/>
                <a:latin typeface="Times New Roman"/>
                <a:ea typeface="微軟正黑體"/>
                <a:hlinkClick r:id="rId4"/>
              </a:rPr>
              <a:t>FIFO</a:t>
            </a:r>
            <a:r>
              <a:rPr b="0" lang="zh-TW" sz="1400" spc="-1" strike="noStrike">
                <a:solidFill>
                  <a:srgbClr val="4d4d4d"/>
                </a:solidFill>
                <a:latin typeface="Times New Roman"/>
                <a:ea typeface="微軟正黑體"/>
              </a:rPr>
              <a:t>的傳輸中，因為</a:t>
            </a:r>
            <a:r>
              <a:rPr b="0" lang="en-US" sz="1400" spc="-1" strike="noStrike">
                <a:solidFill>
                  <a:srgbClr val="4d4d4d"/>
                </a:solidFill>
                <a:latin typeface="Times New Roman"/>
                <a:ea typeface="微軟正黑體"/>
              </a:rPr>
              <a:t>FIFO</a:t>
            </a:r>
            <a:r>
              <a:rPr b="0" lang="zh-TW" sz="1400" spc="-1" strike="noStrike">
                <a:solidFill>
                  <a:srgbClr val="4d4d4d"/>
                </a:solidFill>
                <a:latin typeface="Times New Roman"/>
                <a:ea typeface="微軟正黑體"/>
              </a:rPr>
              <a:t>為先入先出，只需要在同一個位址寫入資料。</a:t>
            </a:r>
            <a:endParaRPr b="0" lang="en-US" sz="1400" spc="-1" strike="noStrike">
              <a:solidFill>
                <a:srgbClr val="000000"/>
              </a:solidFill>
              <a:latin typeface="Arial"/>
            </a:endParaRPr>
          </a:p>
        </p:txBody>
      </p:sp>
      <p:sp>
        <p:nvSpPr>
          <p:cNvPr id="288" name="文字方塊 11"/>
          <p:cNvSpPr/>
          <p:nvPr/>
        </p:nvSpPr>
        <p:spPr>
          <a:xfrm>
            <a:off x="4093560" y="6012360"/>
            <a:ext cx="4003920" cy="5850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主要應用在記憶體存取中，大部分的資料傳輸都是使用這種方式，可以大大提高效率。</a:t>
            </a:r>
            <a:endParaRPr b="0" lang="en-US" sz="1400" spc="-1" strike="noStrike">
              <a:solidFill>
                <a:srgbClr val="000000"/>
              </a:solidFill>
              <a:latin typeface="Arial"/>
            </a:endParaRPr>
          </a:p>
        </p:txBody>
      </p:sp>
      <p:sp>
        <p:nvSpPr>
          <p:cNvPr id="289" name="文字方塊 12"/>
          <p:cNvSpPr/>
          <p:nvPr/>
        </p:nvSpPr>
        <p:spPr>
          <a:xfrm>
            <a:off x="8214480" y="5974920"/>
            <a:ext cx="3904200" cy="10803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操作中，在一定長度後會回到起始位址，因為</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是​​依照</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進行操作，採</a:t>
            </a:r>
            <a:r>
              <a:rPr b="0" lang="en-US" sz="1400" spc="-1" strike="noStrike">
                <a:solidFill>
                  <a:srgbClr val="4d4d4d"/>
                </a:solidFill>
                <a:latin typeface="Times New Roman"/>
                <a:ea typeface="微軟正黑體"/>
              </a:rPr>
              <a:t>wrap</a:t>
            </a:r>
            <a:r>
              <a:rPr b="0" lang="zh-TW" sz="1400" spc="-1" strike="noStrike">
                <a:solidFill>
                  <a:srgbClr val="4d4d4d"/>
                </a:solidFill>
                <a:latin typeface="Times New Roman"/>
                <a:ea typeface="微軟正黑體"/>
              </a:rPr>
              <a:t>傳輸可以從記憶體取回整個</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a:t>
            </a:r>
            <a:endParaRPr b="0" lang="en-US" sz="1400" spc="-1" strike="noStrike">
              <a:solidFill>
                <a:srgbClr val="000000"/>
              </a:solidFill>
              <a:latin typeface="Arial"/>
            </a:endParaRPr>
          </a:p>
        </p:txBody>
      </p:sp>
      <p:pic>
        <p:nvPicPr>
          <p:cNvPr id="290" name="圖片 1" descr=""/>
          <p:cNvPicPr/>
          <p:nvPr/>
        </p:nvPicPr>
        <p:blipFill>
          <a:blip r:embed="rId5"/>
          <a:stretch/>
        </p:blipFill>
        <p:spPr>
          <a:xfrm>
            <a:off x="8359920" y="-3960"/>
            <a:ext cx="2468160" cy="14122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408600" y="-280440"/>
            <a:ext cx="818892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292" name="文字方塊 8"/>
          <p:cNvSpPr/>
          <p:nvPr/>
        </p:nvSpPr>
        <p:spPr>
          <a:xfrm>
            <a:off x="198720" y="956880"/>
            <a:ext cx="438336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a:t>
            </a:r>
            <a:r>
              <a:rPr b="1" lang="en-US" sz="2000" spc="-1" strike="noStrike">
                <a:solidFill>
                  <a:schemeClr val="dk1"/>
                </a:solidFill>
                <a:latin typeface="Times New Roman"/>
                <a:ea typeface="微軟正黑體"/>
              </a:rPr>
              <a:t>AWBURST=2 (WRAP)</a:t>
            </a:r>
            <a:endParaRPr b="0" lang="en-US" sz="2000" spc="-1" strike="noStrike">
              <a:solidFill>
                <a:srgbClr val="000000"/>
              </a:solidFill>
              <a:latin typeface="Arial"/>
            </a:endParaRPr>
          </a:p>
        </p:txBody>
      </p:sp>
      <p:sp>
        <p:nvSpPr>
          <p:cNvPr id="293" name="文字方塊 3"/>
          <p:cNvSpPr/>
          <p:nvPr/>
        </p:nvSpPr>
        <p:spPr>
          <a:xfrm>
            <a:off x="198720" y="2060280"/>
            <a:ext cx="8007120" cy="46623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Start_Address = </a:t>
            </a:r>
            <a:r>
              <a:rPr b="1" lang="en-US" sz="1800" spc="-1" strike="noStrike">
                <a:solidFill>
                  <a:schemeClr val="dk1"/>
                </a:solidFill>
                <a:latin typeface="Times New Roman"/>
                <a:ea typeface="微軟正黑體"/>
              </a:rPr>
              <a:t>AxADDR</a:t>
            </a:r>
            <a:r>
              <a:rPr b="0" lang="en-US" sz="1800" spc="-1" strike="noStrike">
                <a:solidFill>
                  <a:schemeClr val="dk1"/>
                </a:solidFill>
                <a:latin typeface="Times New Roman"/>
                <a:ea typeface="微軟正黑體"/>
              </a:rPr>
              <a:t> = 0x0136</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Number_Bytes = 2 ^ </a:t>
            </a:r>
            <a:r>
              <a:rPr b="1" lang="en-US" sz="1800" spc="-1" strike="noStrike">
                <a:solidFill>
                  <a:schemeClr val="dk1"/>
                </a:solidFill>
                <a:latin typeface="Times New Roman"/>
                <a:ea typeface="微軟正黑體"/>
              </a:rPr>
              <a:t>AxSIZE</a:t>
            </a:r>
            <a:r>
              <a:rPr b="0" lang="en-US" sz="1800" spc="-1" strike="noStrike">
                <a:solidFill>
                  <a:schemeClr val="dk1"/>
                </a:solidFill>
                <a:latin typeface="Times New Roman"/>
                <a:ea typeface="微軟正黑體"/>
              </a:rPr>
              <a:t> = 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Burst_Length = </a:t>
            </a:r>
            <a:r>
              <a:rPr b="1" lang="en-US" sz="1800" spc="-1" strike="noStrike">
                <a:solidFill>
                  <a:schemeClr val="dk1"/>
                </a:solidFill>
                <a:latin typeface="Times New Roman"/>
                <a:ea typeface="微軟正黑體"/>
              </a:rPr>
              <a:t>AxLEN</a:t>
            </a:r>
            <a:r>
              <a:rPr b="0" lang="en-US" sz="1800" spc="-1" strike="noStrike">
                <a:solidFill>
                  <a:schemeClr val="dk1"/>
                </a:solidFill>
                <a:latin typeface="Times New Roman"/>
                <a:ea typeface="微軟正黑體"/>
              </a:rPr>
              <a:t> +1 = 16</a:t>
            </a:r>
            <a:endParaRPr b="0" lang="en-US" sz="1800" spc="-1" strike="noStrike">
              <a:solidFill>
                <a:srgbClr val="000000"/>
              </a:solidFill>
              <a:latin typeface="Arial"/>
            </a:endParaRPr>
          </a:p>
          <a:p>
            <a:pPr defTabSz="914400">
              <a:lnSpc>
                <a:spcPct val="100000"/>
              </a:lnSpc>
              <a:spcBef>
                <a:spcPts val="601"/>
              </a:spcBef>
              <a:spcAft>
                <a:spcPts val="1800"/>
              </a:spcAft>
            </a:pP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WRAP_BYTES = Number_Bytes * Burst_Length = 128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Lower_Wrap_Boundary = (INT(Start_Address/WRAP_BYTES) * WRAP_BYTES) </a:t>
            </a:r>
            <a:br>
              <a:rPr sz="1800"/>
            </a:br>
            <a:r>
              <a:rPr b="0" lang="en-US" sz="1800" spc="-1" strike="noStrike">
                <a:solidFill>
                  <a:schemeClr val="dk1"/>
                </a:solidFill>
                <a:latin typeface="Times New Roman"/>
                <a:ea typeface="微軟正黑體"/>
              </a:rPr>
              <a:t>= 10’d256 = 10’h100</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Upper_Wrap_Boundary = Lower_Wrap_Boundary + WRAP_BYTES  </a:t>
            </a:r>
            <a:br>
              <a:rPr sz="1800"/>
            </a:br>
            <a:r>
              <a:rPr b="0" lang="en-US" sz="1800" spc="-1" strike="noStrike">
                <a:solidFill>
                  <a:schemeClr val="dk1"/>
                </a:solidFill>
                <a:latin typeface="Times New Roman"/>
                <a:ea typeface="微軟正黑體"/>
              </a:rPr>
              <a:t>=10’d384 = 10’h180</a:t>
            </a:r>
            <a:endParaRPr b="0" lang="en-US" sz="1800" spc="-1" strike="noStrike">
              <a:solidFill>
                <a:srgbClr val="000000"/>
              </a:solidFill>
              <a:latin typeface="Arial"/>
            </a:endParaRPr>
          </a:p>
        </p:txBody>
      </p:sp>
      <p:graphicFrame>
        <p:nvGraphicFramePr>
          <p:cNvPr id="294" name="表格 5"/>
          <p:cNvGraphicFramePr/>
          <p:nvPr/>
        </p:nvGraphicFramePr>
        <p:xfrm>
          <a:off x="8452080" y="1049400"/>
          <a:ext cx="1259280" cy="5191200"/>
        </p:xfrm>
        <a:graphic>
          <a:graphicData uri="http://schemas.openxmlformats.org/drawingml/2006/table">
            <a:tbl>
              <a:tblPr/>
              <a:tblGrid>
                <a:gridCol w="1259640"/>
              </a:tblGrid>
              <a:tr h="370800">
                <a:tc>
                  <a:txBody>
                    <a:bodyPr anchor="t">
                      <a:noAutofit/>
                    </a:bodyPr>
                    <a:p>
                      <a:pPr defTabSz="914400">
                        <a:lnSpc>
                          <a:spcPct val="100000"/>
                        </a:lnSpc>
                      </a:pPr>
                      <a:r>
                        <a:rPr b="1" lang="en-US" sz="1800" spc="-1" strike="noStrike">
                          <a:solidFill>
                            <a:srgbClr val="000000"/>
                          </a:solidFill>
                          <a:latin typeface="Univers"/>
                        </a:rPr>
                        <a:t>0x100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pPr>
                      <a:r>
                        <a:rPr b="0" lang="en-US" sz="1800" spc="-1" strike="noStrike">
                          <a:solidFill>
                            <a:schemeClr val="dk1"/>
                          </a:solidFill>
                          <a:latin typeface="Univers"/>
                        </a:rPr>
                        <a:t>0x108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0x112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0x136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0x144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0x152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0x176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0x184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0x192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1" lang="en-US" sz="1800" spc="-1" strike="noStrike">
                          <a:solidFill>
                            <a:schemeClr val="dk1"/>
                          </a:solidFill>
                          <a:latin typeface="Univers"/>
                        </a:rPr>
                        <a:t>0x180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bl>
          </a:graphicData>
        </a:graphic>
      </p:graphicFrame>
      <p:sp>
        <p:nvSpPr>
          <p:cNvPr id="295" name="文字方塊 7"/>
          <p:cNvSpPr/>
          <p:nvPr/>
        </p:nvSpPr>
        <p:spPr>
          <a:xfrm>
            <a:off x="9948600" y="864720"/>
            <a:ext cx="2027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Lower_Boundary </a:t>
            </a:r>
            <a:endParaRPr b="0" lang="en-US" sz="1800" spc="-1" strike="noStrike">
              <a:solidFill>
                <a:srgbClr val="000000"/>
              </a:solidFill>
              <a:latin typeface="Arial"/>
            </a:endParaRPr>
          </a:p>
        </p:txBody>
      </p:sp>
      <p:sp>
        <p:nvSpPr>
          <p:cNvPr id="296" name="文字方塊 10"/>
          <p:cNvSpPr/>
          <p:nvPr/>
        </p:nvSpPr>
        <p:spPr>
          <a:xfrm>
            <a:off x="9948600" y="5649120"/>
            <a:ext cx="2027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Upper_Boundary </a:t>
            </a:r>
            <a:endParaRPr b="0" lang="en-US" sz="1800" spc="-1" strike="noStrike">
              <a:solidFill>
                <a:srgbClr val="000000"/>
              </a:solidFill>
              <a:latin typeface="Arial"/>
            </a:endParaRPr>
          </a:p>
        </p:txBody>
      </p:sp>
      <p:sp>
        <p:nvSpPr>
          <p:cNvPr id="297" name="文字方塊 12"/>
          <p:cNvSpPr/>
          <p:nvPr/>
        </p:nvSpPr>
        <p:spPr>
          <a:xfrm>
            <a:off x="9957240" y="2759400"/>
            <a:ext cx="1662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Start_Address </a:t>
            </a:r>
            <a:endParaRPr b="0" lang="en-US" sz="1800" spc="-1" strike="noStrike">
              <a:solidFill>
                <a:srgbClr val="000000"/>
              </a:solidFill>
              <a:latin typeface="Arial"/>
            </a:endParaRPr>
          </a:p>
        </p:txBody>
      </p:sp>
      <p:sp>
        <p:nvSpPr>
          <p:cNvPr id="298" name="箭號: 向右 13"/>
          <p:cNvSpPr/>
          <p:nvPr/>
        </p:nvSpPr>
        <p:spPr>
          <a:xfrm>
            <a:off x="9707040" y="102348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99" name="箭號: 向右 14"/>
          <p:cNvSpPr/>
          <p:nvPr/>
        </p:nvSpPr>
        <p:spPr>
          <a:xfrm>
            <a:off x="9711720" y="286992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00" name="箭號: 向右 15"/>
          <p:cNvSpPr/>
          <p:nvPr/>
        </p:nvSpPr>
        <p:spPr>
          <a:xfrm>
            <a:off x="9711720" y="583380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08600" y="-280440"/>
            <a:ext cx="818892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AWREGION</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302" name="文字方塊 4"/>
          <p:cNvSpPr/>
          <p:nvPr/>
        </p:nvSpPr>
        <p:spPr>
          <a:xfrm>
            <a:off x="483840" y="1107360"/>
            <a:ext cx="10844640" cy="2038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AxRegion</a:t>
            </a:r>
            <a:r>
              <a:rPr b="1" lang="zh-TW" sz="1800" spc="-1" strike="noStrike">
                <a:solidFill>
                  <a:srgbClr val="191b1f"/>
                </a:solidFill>
                <a:latin typeface="Times New Roman"/>
                <a:ea typeface="微軟正黑體"/>
              </a:rPr>
              <a:t>訊號，該訊號為</a:t>
            </a:r>
            <a:r>
              <a:rPr b="1"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。分為</a:t>
            </a:r>
            <a:r>
              <a:rPr b="1" lang="en-US" sz="1800" spc="-1" strike="noStrike">
                <a:solidFill>
                  <a:srgbClr val="191b1f"/>
                </a:solidFill>
                <a:latin typeface="Times New Roman"/>
                <a:ea typeface="微軟正黑體"/>
              </a:rPr>
              <a:t>AWRegion</a:t>
            </a:r>
            <a:r>
              <a:rPr b="0" lang="zh-TW" sz="1800" spc="-1" strike="noStrike">
                <a:solidFill>
                  <a:srgbClr val="191b1f"/>
                </a:solidFill>
                <a:latin typeface="Times New Roman"/>
                <a:ea typeface="微軟正黑體"/>
              </a:rPr>
              <a:t>和</a:t>
            </a:r>
            <a:r>
              <a:rPr b="1" lang="en-US" sz="1800" spc="-1" strike="noStrike">
                <a:solidFill>
                  <a:srgbClr val="191b1f"/>
                </a:solidFill>
                <a:latin typeface="Times New Roman"/>
                <a:ea typeface="微軟正黑體"/>
              </a:rPr>
              <a:t>ARRegion</a:t>
            </a:r>
            <a:r>
              <a:rPr b="0" lang="zh-TW" sz="1800" spc="-1" strike="noStrike">
                <a:solidFill>
                  <a:srgbClr val="191b1f"/>
                </a:solidFill>
                <a:latin typeface="Times New Roman"/>
                <a:ea typeface="微軟正黑體"/>
              </a:rPr>
              <a:t>兩個訊號。顧名思義，它的用途是用來指定對應的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，由於它有</a:t>
            </a:r>
            <a:r>
              <a:rPr b="0"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，對應的最多可以指定</a:t>
            </a:r>
            <a:r>
              <a:rPr b="0" lang="en-US" sz="1800" spc="-1" strike="noStrike">
                <a:solidFill>
                  <a:srgbClr val="191b1f"/>
                </a:solidFill>
                <a:latin typeface="Times New Roman"/>
                <a:ea typeface="微軟正黑體"/>
              </a:rPr>
              <a:t>16</a:t>
            </a:r>
            <a:r>
              <a:rPr b="0" lang="zh-TW" sz="1800" spc="-1" strike="noStrike">
                <a:solidFill>
                  <a:srgbClr val="191b1f"/>
                </a:solidFill>
                <a:latin typeface="Times New Roman"/>
                <a:ea typeface="微軟正黑體"/>
              </a:rPr>
              <a:t>個</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舉例來說，在同一個</a:t>
            </a:r>
            <a:r>
              <a:rPr b="0" lang="en-US" sz="1800" spc="-1" strike="noStrike">
                <a:solidFill>
                  <a:srgbClr val="191b1f"/>
                </a:solidFill>
                <a:latin typeface="Times New Roman"/>
                <a:ea typeface="微軟正黑體"/>
              </a:rPr>
              <a:t>Slave</a:t>
            </a:r>
            <a:r>
              <a:rPr b="0" lang="zh-TW" sz="1800" spc="-1" strike="noStrike">
                <a:solidFill>
                  <a:srgbClr val="191b1f"/>
                </a:solidFill>
                <a:latin typeface="Times New Roman"/>
                <a:ea typeface="微軟正黑體"/>
              </a:rPr>
              <a:t>之間有不同的資料類型，如果用</a:t>
            </a:r>
            <a:r>
              <a:rPr b="0" lang="en-US" sz="1800" spc="-1" strike="noStrike">
                <a:solidFill>
                  <a:srgbClr val="191b1f"/>
                </a:solidFill>
                <a:latin typeface="Times New Roman"/>
                <a:ea typeface="微軟正黑體"/>
              </a:rPr>
              <a:t>AXI</a:t>
            </a:r>
            <a:r>
              <a:rPr b="0" lang="zh-TW" sz="1800" spc="-1" strike="noStrike">
                <a:solidFill>
                  <a:srgbClr val="191b1f"/>
                </a:solidFill>
                <a:latin typeface="Times New Roman"/>
                <a:ea typeface="微軟正黑體"/>
              </a:rPr>
              <a:t>對其進行訪問，那麼就需要對地址進行</a:t>
            </a:r>
            <a:r>
              <a:rPr b="0" lang="zh-TW" sz="1800" spc="-1" strike="noStrike" u="sng">
                <a:solidFill>
                  <a:srgbClr val="0563c1"/>
                </a:solidFill>
                <a:uFillTx/>
                <a:latin typeface="Times New Roman"/>
                <a:ea typeface="微軟正黑體"/>
                <a:hlinkClick r:id="rId1"/>
              </a:rPr>
              <a:t>譯碼</a:t>
            </a:r>
            <a:r>
              <a:rPr b="0" lang="zh-TW" sz="1800" spc="-1" strike="noStrike">
                <a:solidFill>
                  <a:srgbClr val="191b1f"/>
                </a:solidFill>
                <a:latin typeface="Times New Roman"/>
                <a:ea typeface="微軟正黑體"/>
              </a:rPr>
              <a:t>，從而選擇需要的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。但如果有</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訊號，可以直接根據</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訊號去選擇需要的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，從而簡化了譯碼邏輯。再來例如你要透過一個</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選擇對應的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，你如果有該訊號，可以簡化</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的設計邏輯。</a:t>
            </a:r>
            <a:endParaRPr b="0" lang="en-US" sz="1800" spc="-1" strike="noStrike">
              <a:solidFill>
                <a:srgbClr val="000000"/>
              </a:solidFill>
              <a:latin typeface="Arial"/>
            </a:endParaRPr>
          </a:p>
        </p:txBody>
      </p:sp>
      <p:pic>
        <p:nvPicPr>
          <p:cNvPr id="303" name="圖片 9" descr=""/>
          <p:cNvPicPr/>
          <p:nvPr/>
        </p:nvPicPr>
        <p:blipFill>
          <a:blip r:embed="rId2"/>
          <a:srcRect l="0" t="0" r="0" b="17373"/>
          <a:stretch/>
        </p:blipFill>
        <p:spPr>
          <a:xfrm>
            <a:off x="3002040" y="3619080"/>
            <a:ext cx="5806800" cy="2453760"/>
          </a:xfrm>
          <a:prstGeom prst="rect">
            <a:avLst/>
          </a:prstGeom>
          <a:ln w="0">
            <a:noFill/>
          </a:ln>
        </p:spPr>
      </p:pic>
      <p:pic>
        <p:nvPicPr>
          <p:cNvPr id="304" name="圖片 1" descr=""/>
          <p:cNvPicPr/>
          <p:nvPr/>
        </p:nvPicPr>
        <p:blipFill>
          <a:blip r:embed="rId3"/>
          <a:srcRect l="0" t="79540" r="66244" b="0"/>
          <a:stretch/>
        </p:blipFill>
        <p:spPr>
          <a:xfrm>
            <a:off x="3002040" y="6054120"/>
            <a:ext cx="1959840" cy="6069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408600" y="-280440"/>
            <a:ext cx="818892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AWQOS</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306" name="文字方塊 4"/>
          <p:cNvSpPr/>
          <p:nvPr/>
        </p:nvSpPr>
        <p:spPr>
          <a:xfrm>
            <a:off x="483840" y="1107360"/>
            <a:ext cx="1084464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AWQOS</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是 </a:t>
            </a:r>
            <a:r>
              <a:rPr b="1" lang="en-US" sz="1800" spc="-1" strike="noStrike">
                <a:solidFill>
                  <a:schemeClr val="dk1"/>
                </a:solidFill>
                <a:latin typeface="Times New Roman"/>
                <a:ea typeface="微軟正黑體"/>
              </a:rPr>
              <a:t>AXI </a:t>
            </a:r>
            <a:r>
              <a:rPr b="1" lang="zh-TW" sz="1800" spc="-1" strike="noStrike">
                <a:solidFill>
                  <a:schemeClr val="dk1"/>
                </a:solidFill>
                <a:latin typeface="Times New Roman"/>
                <a:ea typeface="微軟正黑體"/>
              </a:rPr>
              <a:t>寫地址通道（</a:t>
            </a:r>
            <a:r>
              <a:rPr b="1" lang="en-US" sz="1800" spc="-1" strike="noStrike">
                <a:solidFill>
                  <a:schemeClr val="dk1"/>
                </a:solidFill>
                <a:latin typeface="Times New Roman"/>
                <a:ea typeface="微軟正黑體"/>
              </a:rPr>
              <a:t>AW</a:t>
            </a:r>
            <a:r>
              <a:rPr b="1"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 的一個 </a:t>
            </a:r>
            <a:r>
              <a:rPr b="1" lang="en-US" sz="1800" spc="-1" strike="noStrike">
                <a:solidFill>
                  <a:schemeClr val="dk1"/>
                </a:solidFill>
                <a:latin typeface="Times New Roman"/>
                <a:ea typeface="微軟正黑體"/>
              </a:rPr>
              <a:t>4 </a:t>
            </a:r>
            <a:r>
              <a:rPr b="1" lang="zh-TW" sz="1800" spc="-1" strike="noStrike">
                <a:solidFill>
                  <a:schemeClr val="dk1"/>
                </a:solidFill>
                <a:latin typeface="Times New Roman"/>
                <a:ea typeface="微軟正黑體"/>
              </a:rPr>
              <a:t>位信號</a:t>
            </a:r>
            <a:r>
              <a:rPr b="0" lang="zh-TW" sz="1800" spc="-1" strike="noStrike">
                <a:solidFill>
                  <a:schemeClr val="dk1"/>
                </a:solidFill>
                <a:latin typeface="Times New Roman"/>
                <a:ea typeface="微軟正黑體"/>
              </a:rPr>
              <a:t>，用來指示該寫入事務的 </a:t>
            </a:r>
            <a:r>
              <a:rPr b="1" lang="zh-TW" sz="1800" spc="-1" strike="noStrike">
                <a:solidFill>
                  <a:schemeClr val="dk1"/>
                </a:solidFill>
                <a:latin typeface="Times New Roman"/>
                <a:ea typeface="微軟正黑體"/>
              </a:rPr>
              <a:t>服務品質（</a:t>
            </a:r>
            <a:r>
              <a:rPr b="1" lang="en-US" sz="1800" spc="-1" strike="noStrike">
                <a:solidFill>
                  <a:schemeClr val="dk1"/>
                </a:solidFill>
                <a:latin typeface="Times New Roman"/>
                <a:ea typeface="微軟正黑體"/>
              </a:rPr>
              <a:t>QoS, Quality of Service</a:t>
            </a:r>
            <a:r>
              <a:rPr b="1" lang="zh-TW"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。它允許主設備（</a:t>
            </a:r>
            <a:r>
              <a:rPr b="0" lang="en-US" sz="1800" spc="-1" strike="noStrike">
                <a:solidFill>
                  <a:schemeClr val="dk1"/>
                </a:solidFill>
                <a:latin typeface="Times New Roman"/>
                <a:ea typeface="微軟正黑體"/>
              </a:rPr>
              <a:t>Master</a:t>
            </a:r>
            <a:r>
              <a:rPr b="0" lang="zh-TW" sz="1800" spc="-1" strike="noStrike">
                <a:solidFill>
                  <a:schemeClr val="dk1"/>
                </a:solidFill>
                <a:latin typeface="Times New Roman"/>
                <a:ea typeface="微軟正黑體"/>
              </a:rPr>
              <a:t>）對寫入請求進行分類，幫助 </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互連（</a:t>
            </a:r>
            <a:r>
              <a:rPr b="0" lang="en-US" sz="1800" spc="-1" strike="noStrike">
                <a:solidFill>
                  <a:schemeClr val="dk1"/>
                </a:solidFill>
                <a:latin typeface="Times New Roman"/>
                <a:ea typeface="微軟正黑體"/>
              </a:rPr>
              <a:t>Interconnect</a:t>
            </a:r>
            <a:r>
              <a:rPr b="0" lang="zh-TW" sz="1800" spc="-1" strike="noStrike">
                <a:solidFill>
                  <a:schemeClr val="dk1"/>
                </a:solidFill>
                <a:latin typeface="Times New Roman"/>
                <a:ea typeface="微軟正黑體"/>
              </a:rPr>
              <a:t>）或從設備（</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）根據 </a:t>
            </a:r>
            <a:r>
              <a:rPr b="0" lang="en-US" sz="1800" spc="-1" strike="noStrike">
                <a:solidFill>
                  <a:schemeClr val="dk1"/>
                </a:solidFill>
                <a:latin typeface="Times New Roman"/>
                <a:ea typeface="微軟正黑體"/>
              </a:rPr>
              <a:t>QoS </a:t>
            </a:r>
            <a:r>
              <a:rPr b="0" lang="zh-TW" sz="1800" spc="-1" strike="noStrike">
                <a:solidFill>
                  <a:schemeClr val="dk1"/>
                </a:solidFill>
                <a:latin typeface="Times New Roman"/>
                <a:ea typeface="微軟正黑體"/>
              </a:rPr>
              <a:t>來優先處理事務，從而優化總線仲裁和數據流量管理。</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影響仲裁機制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幫助系統流量控制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確保服務品質（</a:t>
            </a:r>
            <a:r>
              <a:rPr b="0" lang="en-US" sz="1800" spc="-1" strike="noStrike">
                <a:solidFill>
                  <a:schemeClr val="dk1"/>
                </a:solidFill>
                <a:latin typeface="Times New Roman"/>
                <a:ea typeface="微軟正黑體"/>
              </a:rPr>
              <a:t>QoS</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07" name="圖片 5" descr=""/>
          <p:cNvPicPr/>
          <p:nvPr/>
        </p:nvPicPr>
        <p:blipFill>
          <a:blip r:embed="rId1"/>
          <a:stretch/>
        </p:blipFill>
        <p:spPr>
          <a:xfrm>
            <a:off x="2189520" y="4182120"/>
            <a:ext cx="8121240" cy="25228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408600" y="-280440"/>
            <a:ext cx="817596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5" strike="noStrike" cap="all">
                <a:solidFill>
                  <a:schemeClr val="dk1"/>
                </a:solidFill>
                <a:latin typeface="Times New Roman"/>
                <a:ea typeface="微軟正黑體"/>
              </a:rPr>
              <a:t>AXI </a:t>
            </a:r>
            <a:r>
              <a:rPr b="1" lang="zh-TW" sz="5400" spc="395" strike="noStrike" cap="all">
                <a:solidFill>
                  <a:schemeClr val="dk1"/>
                </a:solidFill>
                <a:latin typeface="Times New Roman"/>
                <a:ea typeface="微軟正黑體"/>
              </a:rPr>
              <a:t>訊號</a:t>
            </a:r>
            <a:r>
              <a:rPr b="1" lang="zh-TW" sz="5400" spc="395" strike="noStrike">
                <a:solidFill>
                  <a:schemeClr val="dk1"/>
                </a:solidFill>
                <a:latin typeface="Times New Roman"/>
                <a:ea typeface="微軟正黑體"/>
              </a:rPr>
              <a:t>區別 </a:t>
            </a:r>
            <a:r>
              <a:rPr b="1" lang="en-US" sz="5400" spc="395" strike="noStrike">
                <a:solidFill>
                  <a:schemeClr val="dk1"/>
                </a:solidFill>
                <a:latin typeface="Times New Roman"/>
                <a:ea typeface="微軟正黑體"/>
              </a:rPr>
              <a:t>- W</a:t>
            </a:r>
            <a:endParaRPr b="0" lang="en-US" sz="5400" spc="-1" strike="noStrike">
              <a:solidFill>
                <a:srgbClr val="000000"/>
              </a:solidFill>
              <a:latin typeface="Arial"/>
            </a:endParaRPr>
          </a:p>
        </p:txBody>
      </p:sp>
      <p:pic>
        <p:nvPicPr>
          <p:cNvPr id="309" name="圖片 3" descr=""/>
          <p:cNvPicPr/>
          <p:nvPr/>
        </p:nvPicPr>
        <p:blipFill>
          <a:blip r:embed="rId1"/>
          <a:stretch/>
        </p:blipFill>
        <p:spPr>
          <a:xfrm>
            <a:off x="768960" y="1895400"/>
            <a:ext cx="7239240" cy="3066840"/>
          </a:xfrm>
          <a:prstGeom prst="rect">
            <a:avLst/>
          </a:prstGeom>
          <a:ln w="0">
            <a:noFill/>
          </a:ln>
        </p:spPr>
      </p:pic>
      <p:sp>
        <p:nvSpPr>
          <p:cNvPr id="310" name="箭號: 向右 5"/>
          <p:cNvSpPr/>
          <p:nvPr/>
        </p:nvSpPr>
        <p:spPr>
          <a:xfrm>
            <a:off x="7843680" y="30988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1" name="文字方塊 6"/>
          <p:cNvSpPr/>
          <p:nvPr/>
        </p:nvSpPr>
        <p:spPr>
          <a:xfrm>
            <a:off x="8158320" y="3026160"/>
            <a:ext cx="34466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遮蔽部分有效字節</a:t>
            </a:r>
            <a:r>
              <a:rPr b="0" lang="en-US" sz="1400" spc="-1" strike="noStrike">
                <a:solidFill>
                  <a:schemeClr val="dk1"/>
                </a:solidFill>
                <a:latin typeface="Times New Roman"/>
                <a:ea typeface="微軟正黑體"/>
              </a:rPr>
              <a:t>, </a:t>
            </a:r>
            <a:r>
              <a:rPr b="0" lang="zh-TW" sz="1400" spc="-1" strike="noStrike">
                <a:solidFill>
                  <a:schemeClr val="dk1"/>
                </a:solidFill>
                <a:latin typeface="Times New Roman"/>
                <a:ea typeface="微軟正黑體"/>
              </a:rPr>
              <a:t>更新</a:t>
            </a:r>
            <a:r>
              <a:rPr b="0" lang="en-US" sz="1400" spc="-1" strike="noStrike">
                <a:solidFill>
                  <a:schemeClr val="dk1"/>
                </a:solidFill>
                <a:latin typeface="Times New Roman"/>
                <a:ea typeface="微軟正黑體"/>
              </a:rPr>
              <a:t>bit</a:t>
            </a:r>
            <a:r>
              <a:rPr b="0" lang="zh-TW" sz="1400" spc="-1" strike="noStrike">
                <a:solidFill>
                  <a:schemeClr val="dk1"/>
                </a:solidFill>
                <a:latin typeface="Times New Roman"/>
                <a:ea typeface="微軟正黑體"/>
              </a:rPr>
              <a:t>級的資料</a:t>
            </a:r>
            <a:endParaRPr b="0" lang="en-US" sz="1400" spc="-1" strike="noStrike">
              <a:solidFill>
                <a:srgbClr val="000000"/>
              </a:solidFill>
              <a:latin typeface="Arial"/>
            </a:endParaRPr>
          </a:p>
        </p:txBody>
      </p:sp>
      <p:sp>
        <p:nvSpPr>
          <p:cNvPr id="312" name="文字方塊 9"/>
          <p:cNvSpPr/>
          <p:nvPr/>
        </p:nvSpPr>
        <p:spPr>
          <a:xfrm>
            <a:off x="2938680" y="1197000"/>
            <a:ext cx="28998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寫入資料通道</a:t>
            </a:r>
            <a:r>
              <a:rPr b="1" lang="en-US" sz="2000" spc="-1" strike="noStrike">
                <a:solidFill>
                  <a:schemeClr val="dk1"/>
                </a:solidFill>
                <a:latin typeface="Times New Roman"/>
                <a:ea typeface="微軟正黑體"/>
              </a:rPr>
              <a:t>(W)</a:t>
            </a:r>
            <a:endParaRPr b="0" lang="en-US" sz="2000" spc="-1" strike="noStrike">
              <a:solidFill>
                <a:srgbClr val="000000"/>
              </a:solidFill>
              <a:latin typeface="Arial"/>
            </a:endParaRPr>
          </a:p>
        </p:txBody>
      </p:sp>
      <p:sp>
        <p:nvSpPr>
          <p:cNvPr id="313" name="矩形 4"/>
          <p:cNvSpPr/>
          <p:nvPr/>
        </p:nvSpPr>
        <p:spPr>
          <a:xfrm>
            <a:off x="768960" y="2226240"/>
            <a:ext cx="7073640" cy="1107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14" name="矩形 7"/>
          <p:cNvSpPr/>
          <p:nvPr/>
        </p:nvSpPr>
        <p:spPr>
          <a:xfrm>
            <a:off x="768960" y="3804120"/>
            <a:ext cx="7073640" cy="298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15" name="箭號: 向右 8"/>
          <p:cNvSpPr/>
          <p:nvPr/>
        </p:nvSpPr>
        <p:spPr>
          <a:xfrm>
            <a:off x="7852680" y="388764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6" name="文字方塊 10"/>
          <p:cNvSpPr/>
          <p:nvPr/>
        </p:nvSpPr>
        <p:spPr>
          <a:xfrm>
            <a:off x="8158320" y="3789000"/>
            <a:ext cx="403272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Burst</a:t>
            </a:r>
            <a:r>
              <a:rPr b="0" lang="zh-TW" sz="1400" spc="-1" strike="noStrike">
                <a:solidFill>
                  <a:schemeClr val="dk1"/>
                </a:solidFill>
                <a:latin typeface="Times New Roman"/>
                <a:ea typeface="微軟正黑體"/>
              </a:rPr>
              <a:t>中的最後一筆資料</a:t>
            </a:r>
            <a:r>
              <a:rPr b="0" lang="en-US" sz="1400" spc="-1" strike="noStrike">
                <a:solidFill>
                  <a:schemeClr val="dk1"/>
                </a:solidFill>
                <a:latin typeface="Times New Roman"/>
                <a:ea typeface="微軟正黑體"/>
              </a:rPr>
              <a:t>, slave BREADY</a:t>
            </a:r>
            <a:r>
              <a:rPr b="0" lang="zh-TW" sz="1400" spc="-1" strike="noStrike">
                <a:solidFill>
                  <a:schemeClr val="dk1"/>
                </a:solidFill>
                <a:latin typeface="Times New Roman"/>
                <a:ea typeface="微軟正黑體"/>
              </a:rPr>
              <a:t>靠他拉起</a:t>
            </a:r>
            <a:endParaRPr b="0" lang="en-US" sz="1400" spc="-1" strike="noStrike">
              <a:solidFill>
                <a:srgbClr val="000000"/>
              </a:solidFill>
              <a:latin typeface="Arial"/>
            </a:endParaRPr>
          </a:p>
        </p:txBody>
      </p:sp>
      <p:sp>
        <p:nvSpPr>
          <p:cNvPr id="317" name="箭號: 向右 1"/>
          <p:cNvSpPr/>
          <p:nvPr/>
        </p:nvSpPr>
        <p:spPr>
          <a:xfrm>
            <a:off x="7851600" y="25758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8" name="文字方塊 15"/>
          <p:cNvSpPr/>
          <p:nvPr/>
        </p:nvSpPr>
        <p:spPr>
          <a:xfrm>
            <a:off x="8158320" y="2502360"/>
            <a:ext cx="34466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準備好接收資料了。</a:t>
            </a:r>
            <a:endParaRPr b="0" lang="en-US" sz="1400" spc="-1" strike="noStrike">
              <a:solidFill>
                <a:srgbClr val="000000"/>
              </a:solidFill>
              <a:latin typeface="Arial"/>
            </a:endParaRPr>
          </a:p>
        </p:txBody>
      </p:sp>
      <p:sp>
        <p:nvSpPr>
          <p:cNvPr id="319" name="箭號: 向右 17"/>
          <p:cNvSpPr/>
          <p:nvPr/>
        </p:nvSpPr>
        <p:spPr>
          <a:xfrm>
            <a:off x="7859880" y="230616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20" name="文字方塊 18"/>
          <p:cNvSpPr/>
          <p:nvPr/>
        </p:nvSpPr>
        <p:spPr>
          <a:xfrm>
            <a:off x="8166600" y="2232720"/>
            <a:ext cx="34466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微軟正黑體"/>
                <a:ea typeface="微軟正黑體"/>
              </a:rPr>
              <a:t>有效訊號，顯示此次寫有效</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310"/>
                                        </p:tgtEl>
                                        <p:attrNameLst>
                                          <p:attrName>style.visibility</p:attrName>
                                        </p:attrNameLst>
                                      </p:cBhvr>
                                      <p:to>
                                        <p:strVal val="visible"/>
                                      </p:to>
                                    </p:set>
                                    <p:animEffect filter="fade" transition="in">
                                      <p:cBhvr additive="repl">
                                        <p:cTn id="97" dur="500"/>
                                        <p:tgtEl>
                                          <p:spTgt spid="310"/>
                                        </p:tgtEl>
                                      </p:cBhvr>
                                    </p:animEffect>
                                  </p:childTnLst>
                                </p:cTn>
                              </p:par>
                              <p:par>
                                <p:cTn id="98" nodeType="withEffect" fill="hold" presetClass="entr" presetID="10">
                                  <p:stCondLst>
                                    <p:cond delay="0"/>
                                  </p:stCondLst>
                                  <p:childTnLst>
                                    <p:set>
                                      <p:cBhvr>
                                        <p:cTn id="99" dur="1" fill="hold">
                                          <p:stCondLst>
                                            <p:cond delay="0"/>
                                          </p:stCondLst>
                                        </p:cTn>
                                        <p:tgtEl>
                                          <p:spTgt spid="311"/>
                                        </p:tgtEl>
                                        <p:attrNameLst>
                                          <p:attrName>style.visibility</p:attrName>
                                        </p:attrNameLst>
                                      </p:cBhvr>
                                      <p:to>
                                        <p:strVal val="visible"/>
                                      </p:to>
                                    </p:set>
                                    <p:animEffect filter="fade" transition="in">
                                      <p:cBhvr additive="repl">
                                        <p:cTn id="100" dur="500"/>
                                        <p:tgtEl>
                                          <p:spTgt spid="311"/>
                                        </p:tgtEl>
                                      </p:cBhvr>
                                    </p:animEffect>
                                  </p:childTnLst>
                                </p:cTn>
                              </p:par>
                              <p:par>
                                <p:cTn id="101" nodeType="withEffect" fill="hold" presetClass="entr" presetID="10">
                                  <p:stCondLst>
                                    <p:cond delay="0"/>
                                  </p:stCondLst>
                                  <p:childTnLst>
                                    <p:set>
                                      <p:cBhvr>
                                        <p:cTn id="102" dur="1" fill="hold">
                                          <p:stCondLst>
                                            <p:cond delay="0"/>
                                          </p:stCondLst>
                                        </p:cTn>
                                        <p:tgtEl>
                                          <p:spTgt spid="312"/>
                                        </p:tgtEl>
                                        <p:attrNameLst>
                                          <p:attrName>style.visibility</p:attrName>
                                        </p:attrNameLst>
                                      </p:cBhvr>
                                      <p:to>
                                        <p:strVal val="visible"/>
                                      </p:to>
                                    </p:set>
                                    <p:animEffect filter="fade" transition="in">
                                      <p:cBhvr additive="repl">
                                        <p:cTn id="103" dur="500"/>
                                        <p:tgtEl>
                                          <p:spTgt spid="312"/>
                                        </p:tgtEl>
                                      </p:cBhvr>
                                    </p:animEffect>
                                  </p:childTnLst>
                                </p:cTn>
                              </p:par>
                              <p:par>
                                <p:cTn id="104" nodeType="withEffect" fill="hold" presetClass="entr" presetID="10">
                                  <p:stCondLst>
                                    <p:cond delay="0"/>
                                  </p:stCondLst>
                                  <p:childTnLst>
                                    <p:set>
                                      <p:cBhvr>
                                        <p:cTn id="105" dur="1" fill="hold">
                                          <p:stCondLst>
                                            <p:cond delay="0"/>
                                          </p:stCondLst>
                                        </p:cTn>
                                        <p:tgtEl>
                                          <p:spTgt spid="313"/>
                                        </p:tgtEl>
                                        <p:attrNameLst>
                                          <p:attrName>style.visibility</p:attrName>
                                        </p:attrNameLst>
                                      </p:cBhvr>
                                      <p:to>
                                        <p:strVal val="visible"/>
                                      </p:to>
                                    </p:set>
                                    <p:animEffect filter="fade" transition="in">
                                      <p:cBhvr additive="repl">
                                        <p:cTn id="106" dur="500"/>
                                        <p:tgtEl>
                                          <p:spTgt spid="313"/>
                                        </p:tgtEl>
                                      </p:cBhvr>
                                    </p:animEffect>
                                  </p:childTnLst>
                                </p:cTn>
                              </p:par>
                              <p:par>
                                <p:cTn id="107" nodeType="withEffect" fill="hold" presetClass="entr" presetID="10">
                                  <p:stCondLst>
                                    <p:cond delay="0"/>
                                  </p:stCondLst>
                                  <p:childTnLst>
                                    <p:set>
                                      <p:cBhvr>
                                        <p:cTn id="108" dur="1" fill="hold">
                                          <p:stCondLst>
                                            <p:cond delay="0"/>
                                          </p:stCondLst>
                                        </p:cTn>
                                        <p:tgtEl>
                                          <p:spTgt spid="314"/>
                                        </p:tgtEl>
                                        <p:attrNameLst>
                                          <p:attrName>style.visibility</p:attrName>
                                        </p:attrNameLst>
                                      </p:cBhvr>
                                      <p:to>
                                        <p:strVal val="visible"/>
                                      </p:to>
                                    </p:set>
                                    <p:animEffect filter="fade" transition="in">
                                      <p:cBhvr additive="repl">
                                        <p:cTn id="109" dur="500"/>
                                        <p:tgtEl>
                                          <p:spTgt spid="314"/>
                                        </p:tgtEl>
                                      </p:cBhvr>
                                    </p:animEffect>
                                  </p:childTnLst>
                                </p:cTn>
                              </p:par>
                              <p:par>
                                <p:cTn id="110" nodeType="withEffect" fill="hold" presetClass="entr" presetID="10">
                                  <p:stCondLst>
                                    <p:cond delay="0"/>
                                  </p:stCondLst>
                                  <p:childTnLst>
                                    <p:set>
                                      <p:cBhvr>
                                        <p:cTn id="111" dur="1" fill="hold">
                                          <p:stCondLst>
                                            <p:cond delay="0"/>
                                          </p:stCondLst>
                                        </p:cTn>
                                        <p:tgtEl>
                                          <p:spTgt spid="315"/>
                                        </p:tgtEl>
                                        <p:attrNameLst>
                                          <p:attrName>style.visibility</p:attrName>
                                        </p:attrNameLst>
                                      </p:cBhvr>
                                      <p:to>
                                        <p:strVal val="visible"/>
                                      </p:to>
                                    </p:set>
                                    <p:animEffect filter="fade" transition="in">
                                      <p:cBhvr additive="repl">
                                        <p:cTn id="112" dur="500"/>
                                        <p:tgtEl>
                                          <p:spTgt spid="315"/>
                                        </p:tgtEl>
                                      </p:cBhvr>
                                    </p:animEffect>
                                  </p:childTnLst>
                                </p:cTn>
                              </p:par>
                              <p:par>
                                <p:cTn id="113" nodeType="withEffect" fill="hold" presetClass="entr" presetID="10">
                                  <p:stCondLst>
                                    <p:cond delay="0"/>
                                  </p:stCondLst>
                                  <p:childTnLst>
                                    <p:set>
                                      <p:cBhvr>
                                        <p:cTn id="114" dur="1" fill="hold">
                                          <p:stCondLst>
                                            <p:cond delay="0"/>
                                          </p:stCondLst>
                                        </p:cTn>
                                        <p:tgtEl>
                                          <p:spTgt spid="316"/>
                                        </p:tgtEl>
                                        <p:attrNameLst>
                                          <p:attrName>style.visibility</p:attrName>
                                        </p:attrNameLst>
                                      </p:cBhvr>
                                      <p:to>
                                        <p:strVal val="visible"/>
                                      </p:to>
                                    </p:set>
                                    <p:animEffect filter="fade" transition="in">
                                      <p:cBhvr additive="repl">
                                        <p:cTn id="115" dur="500"/>
                                        <p:tgtEl>
                                          <p:spTgt spid="316"/>
                                        </p:tgtEl>
                                      </p:cBhvr>
                                    </p:animEffect>
                                  </p:childTnLst>
                                </p:cTn>
                              </p:par>
                              <p:par>
                                <p:cTn id="116" nodeType="withEffect" fill="hold" presetClass="entr" presetID="10">
                                  <p:stCondLst>
                                    <p:cond delay="0"/>
                                  </p:stCondLst>
                                  <p:childTnLst>
                                    <p:set>
                                      <p:cBhvr>
                                        <p:cTn id="117" dur="1" fill="hold">
                                          <p:stCondLst>
                                            <p:cond delay="0"/>
                                          </p:stCondLst>
                                        </p:cTn>
                                        <p:tgtEl>
                                          <p:spTgt spid="317"/>
                                        </p:tgtEl>
                                        <p:attrNameLst>
                                          <p:attrName>style.visibility</p:attrName>
                                        </p:attrNameLst>
                                      </p:cBhvr>
                                      <p:to>
                                        <p:strVal val="visible"/>
                                      </p:to>
                                    </p:set>
                                    <p:animEffect filter="fade" transition="in">
                                      <p:cBhvr additive="repl">
                                        <p:cTn id="118" dur="500"/>
                                        <p:tgtEl>
                                          <p:spTgt spid="317"/>
                                        </p:tgtEl>
                                      </p:cBhvr>
                                    </p:animEffect>
                                  </p:childTnLst>
                                </p:cTn>
                              </p:par>
                              <p:par>
                                <p:cTn id="119" nodeType="withEffect" fill="hold" presetClass="entr" presetID="10">
                                  <p:stCondLst>
                                    <p:cond delay="0"/>
                                  </p:stCondLst>
                                  <p:childTnLst>
                                    <p:set>
                                      <p:cBhvr>
                                        <p:cTn id="120" dur="1" fill="hold">
                                          <p:stCondLst>
                                            <p:cond delay="0"/>
                                          </p:stCondLst>
                                        </p:cTn>
                                        <p:tgtEl>
                                          <p:spTgt spid="318"/>
                                        </p:tgtEl>
                                        <p:attrNameLst>
                                          <p:attrName>style.visibility</p:attrName>
                                        </p:attrNameLst>
                                      </p:cBhvr>
                                      <p:to>
                                        <p:strVal val="visible"/>
                                      </p:to>
                                    </p:set>
                                    <p:animEffect filter="fade" transition="in">
                                      <p:cBhvr additive="repl">
                                        <p:cTn id="121" dur="500"/>
                                        <p:tgtEl>
                                          <p:spTgt spid="318"/>
                                        </p:tgtEl>
                                      </p:cBhvr>
                                    </p:animEffect>
                                  </p:childTnLst>
                                </p:cTn>
                              </p:par>
                              <p:par>
                                <p:cTn id="122" nodeType="withEffect" fill="hold" presetClass="entr" presetID="10">
                                  <p:stCondLst>
                                    <p:cond delay="0"/>
                                  </p:stCondLst>
                                  <p:childTnLst>
                                    <p:set>
                                      <p:cBhvr>
                                        <p:cTn id="123" dur="1" fill="hold">
                                          <p:stCondLst>
                                            <p:cond delay="0"/>
                                          </p:stCondLst>
                                        </p:cTn>
                                        <p:tgtEl>
                                          <p:spTgt spid="319"/>
                                        </p:tgtEl>
                                        <p:attrNameLst>
                                          <p:attrName>style.visibility</p:attrName>
                                        </p:attrNameLst>
                                      </p:cBhvr>
                                      <p:to>
                                        <p:strVal val="visible"/>
                                      </p:to>
                                    </p:set>
                                    <p:animEffect filter="fade" transition="in">
                                      <p:cBhvr additive="repl">
                                        <p:cTn id="124" dur="500"/>
                                        <p:tgtEl>
                                          <p:spTgt spid="319"/>
                                        </p:tgtEl>
                                      </p:cBhvr>
                                    </p:animEffect>
                                  </p:childTnLst>
                                </p:cTn>
                              </p:par>
                              <p:par>
                                <p:cTn id="125" nodeType="withEffect" fill="hold" presetClass="entr" presetID="10">
                                  <p:stCondLst>
                                    <p:cond delay="0"/>
                                  </p:stCondLst>
                                  <p:childTnLst>
                                    <p:set>
                                      <p:cBhvr>
                                        <p:cTn id="126" dur="1" fill="hold">
                                          <p:stCondLst>
                                            <p:cond delay="0"/>
                                          </p:stCondLst>
                                        </p:cTn>
                                        <p:tgtEl>
                                          <p:spTgt spid="320"/>
                                        </p:tgtEl>
                                        <p:attrNameLst>
                                          <p:attrName>style.visibility</p:attrName>
                                        </p:attrNameLst>
                                      </p:cBhvr>
                                      <p:to>
                                        <p:strVal val="visible"/>
                                      </p:to>
                                    </p:set>
                                    <p:animEffect filter="fade" transition="in">
                                      <p:cBhvr additive="repl">
                                        <p:cTn id="127" dur="500"/>
                                        <p:tgtEl>
                                          <p:spTgt spid="320"/>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xit" presetID="10">
                                  <p:stCondLst>
                                    <p:cond delay="0"/>
                                  </p:stCondLst>
                                  <p:childTnLst>
                                    <p:animEffect filter="fade" transition="out">
                                      <p:cBhvr additive="repl">
                                        <p:cTn id="131" dur="500"/>
                                        <p:tgtEl>
                                          <p:spTgt spid="310"/>
                                        </p:tgtEl>
                                      </p:cBhvr>
                                    </p:animEffect>
                                    <p:set>
                                      <p:cBhvr>
                                        <p:cTn id="132" dur="1" fill="hold">
                                          <p:stCondLst>
                                            <p:cond delay="499"/>
                                          </p:stCondLst>
                                        </p:cTn>
                                        <p:tgtEl>
                                          <p:spTgt spid="310"/>
                                        </p:tgtEl>
                                        <p:attrNameLst>
                                          <p:attrName>style.visibility</p:attrName>
                                        </p:attrNameLst>
                                      </p:cBhvr>
                                      <p:to>
                                        <p:strVal val="hidden"/>
                                      </p:to>
                                    </p:set>
                                  </p:childTnLst>
                                </p:cTn>
                              </p:par>
                              <p:par>
                                <p:cTn id="133" nodeType="withEffect" fill="hold" presetClass="exit" presetID="10">
                                  <p:stCondLst>
                                    <p:cond delay="0"/>
                                  </p:stCondLst>
                                  <p:childTnLst>
                                    <p:animEffect filter="fade" transition="out">
                                      <p:cBhvr additive="repl">
                                        <p:cTn id="134" dur="500"/>
                                        <p:tgtEl>
                                          <p:spTgt spid="311"/>
                                        </p:tgtEl>
                                      </p:cBhvr>
                                    </p:animEffect>
                                    <p:set>
                                      <p:cBhvr>
                                        <p:cTn id="135" dur="1" fill="hold">
                                          <p:stCondLst>
                                            <p:cond delay="499"/>
                                          </p:stCondLst>
                                        </p:cTn>
                                        <p:tgtEl>
                                          <p:spTgt spid="311"/>
                                        </p:tgtEl>
                                        <p:attrNameLst>
                                          <p:attrName>style.visibility</p:attrName>
                                        </p:attrNameLst>
                                      </p:cBhvr>
                                      <p:to>
                                        <p:strVal val="hidden"/>
                                      </p:to>
                                    </p:set>
                                  </p:childTnLst>
                                </p:cTn>
                              </p:par>
                              <p:par>
                                <p:cTn id="136" nodeType="withEffect" fill="hold" presetClass="exit" presetID="10">
                                  <p:stCondLst>
                                    <p:cond delay="0"/>
                                  </p:stCondLst>
                                  <p:childTnLst>
                                    <p:animEffect filter="fade" transition="out">
                                      <p:cBhvr additive="repl">
                                        <p:cTn id="137" dur="500"/>
                                        <p:tgtEl>
                                          <p:spTgt spid="312"/>
                                        </p:tgtEl>
                                      </p:cBhvr>
                                    </p:animEffect>
                                    <p:set>
                                      <p:cBhvr>
                                        <p:cTn id="138" dur="1" fill="hold">
                                          <p:stCondLst>
                                            <p:cond delay="499"/>
                                          </p:stCondLst>
                                        </p:cTn>
                                        <p:tgtEl>
                                          <p:spTgt spid="312"/>
                                        </p:tgtEl>
                                        <p:attrNameLst>
                                          <p:attrName>style.visibility</p:attrName>
                                        </p:attrNameLst>
                                      </p:cBhvr>
                                      <p:to>
                                        <p:strVal val="hidden"/>
                                      </p:to>
                                    </p:set>
                                  </p:childTnLst>
                                </p:cTn>
                              </p:par>
                              <p:par>
                                <p:cTn id="139" nodeType="withEffect" fill="hold" presetClass="exit" presetID="10">
                                  <p:stCondLst>
                                    <p:cond delay="0"/>
                                  </p:stCondLst>
                                  <p:childTnLst>
                                    <p:animEffect filter="fade" transition="out">
                                      <p:cBhvr additive="repl">
                                        <p:cTn id="140" dur="500"/>
                                        <p:tgtEl>
                                          <p:spTgt spid="313"/>
                                        </p:tgtEl>
                                      </p:cBhvr>
                                    </p:animEffect>
                                    <p:set>
                                      <p:cBhvr>
                                        <p:cTn id="141" dur="1" fill="hold">
                                          <p:stCondLst>
                                            <p:cond delay="499"/>
                                          </p:stCondLst>
                                        </p:cTn>
                                        <p:tgtEl>
                                          <p:spTgt spid="313"/>
                                        </p:tgtEl>
                                        <p:attrNameLst>
                                          <p:attrName>style.visibility</p:attrName>
                                        </p:attrNameLst>
                                      </p:cBhvr>
                                      <p:to>
                                        <p:strVal val="hidden"/>
                                      </p:to>
                                    </p:set>
                                  </p:childTnLst>
                                </p:cTn>
                              </p:par>
                              <p:par>
                                <p:cTn id="142" nodeType="withEffect" fill="hold" presetClass="exit" presetID="10">
                                  <p:stCondLst>
                                    <p:cond delay="0"/>
                                  </p:stCondLst>
                                  <p:childTnLst>
                                    <p:animEffect filter="fade" transition="out">
                                      <p:cBhvr additive="repl">
                                        <p:cTn id="143" dur="500"/>
                                        <p:tgtEl>
                                          <p:spTgt spid="314"/>
                                        </p:tgtEl>
                                      </p:cBhvr>
                                    </p:animEffect>
                                    <p:set>
                                      <p:cBhvr>
                                        <p:cTn id="144" dur="1" fill="hold">
                                          <p:stCondLst>
                                            <p:cond delay="499"/>
                                          </p:stCondLst>
                                        </p:cTn>
                                        <p:tgtEl>
                                          <p:spTgt spid="314"/>
                                        </p:tgtEl>
                                        <p:attrNameLst>
                                          <p:attrName>style.visibility</p:attrName>
                                        </p:attrNameLst>
                                      </p:cBhvr>
                                      <p:to>
                                        <p:strVal val="hidden"/>
                                      </p:to>
                                    </p:set>
                                  </p:childTnLst>
                                </p:cTn>
                              </p:par>
                              <p:par>
                                <p:cTn id="145" nodeType="withEffect" fill="hold" presetClass="exit" presetID="10">
                                  <p:stCondLst>
                                    <p:cond delay="0"/>
                                  </p:stCondLst>
                                  <p:childTnLst>
                                    <p:animEffect filter="fade" transition="out">
                                      <p:cBhvr additive="repl">
                                        <p:cTn id="146" dur="500"/>
                                        <p:tgtEl>
                                          <p:spTgt spid="315"/>
                                        </p:tgtEl>
                                      </p:cBhvr>
                                    </p:animEffect>
                                    <p:set>
                                      <p:cBhvr>
                                        <p:cTn id="147" dur="1" fill="hold">
                                          <p:stCondLst>
                                            <p:cond delay="499"/>
                                          </p:stCondLst>
                                        </p:cTn>
                                        <p:tgtEl>
                                          <p:spTgt spid="315"/>
                                        </p:tgtEl>
                                        <p:attrNameLst>
                                          <p:attrName>style.visibility</p:attrName>
                                        </p:attrNameLst>
                                      </p:cBhvr>
                                      <p:to>
                                        <p:strVal val="hidden"/>
                                      </p:to>
                                    </p:set>
                                  </p:childTnLst>
                                </p:cTn>
                              </p:par>
                              <p:par>
                                <p:cTn id="148" nodeType="withEffect" fill="hold" presetClass="exit" presetID="10">
                                  <p:stCondLst>
                                    <p:cond delay="0"/>
                                  </p:stCondLst>
                                  <p:childTnLst>
                                    <p:animEffect filter="fade" transition="out">
                                      <p:cBhvr additive="repl">
                                        <p:cTn id="149" dur="500"/>
                                        <p:tgtEl>
                                          <p:spTgt spid="316"/>
                                        </p:tgtEl>
                                      </p:cBhvr>
                                    </p:animEffect>
                                    <p:set>
                                      <p:cBhvr>
                                        <p:cTn id="150" dur="1" fill="hold">
                                          <p:stCondLst>
                                            <p:cond delay="499"/>
                                          </p:stCondLst>
                                        </p:cTn>
                                        <p:tgtEl>
                                          <p:spTgt spid="316"/>
                                        </p:tgtEl>
                                        <p:attrNameLst>
                                          <p:attrName>style.visibility</p:attrName>
                                        </p:attrNameLst>
                                      </p:cBhvr>
                                      <p:to>
                                        <p:strVal val="hidden"/>
                                      </p:to>
                                    </p:set>
                                  </p:childTnLst>
                                </p:cTn>
                              </p:par>
                              <p:par>
                                <p:cTn id="151" nodeType="withEffect" fill="hold" presetClass="exit" presetID="10">
                                  <p:stCondLst>
                                    <p:cond delay="0"/>
                                  </p:stCondLst>
                                  <p:childTnLst>
                                    <p:animEffect filter="fade" transition="out">
                                      <p:cBhvr additive="repl">
                                        <p:cTn id="152" dur="500"/>
                                        <p:tgtEl>
                                          <p:spTgt spid="317"/>
                                        </p:tgtEl>
                                      </p:cBhvr>
                                    </p:animEffect>
                                    <p:set>
                                      <p:cBhvr>
                                        <p:cTn id="153" dur="1" fill="hold">
                                          <p:stCondLst>
                                            <p:cond delay="499"/>
                                          </p:stCondLst>
                                        </p:cTn>
                                        <p:tgtEl>
                                          <p:spTgt spid="317"/>
                                        </p:tgtEl>
                                        <p:attrNameLst>
                                          <p:attrName>style.visibility</p:attrName>
                                        </p:attrNameLst>
                                      </p:cBhvr>
                                      <p:to>
                                        <p:strVal val="hidden"/>
                                      </p:to>
                                    </p:set>
                                  </p:childTnLst>
                                </p:cTn>
                              </p:par>
                              <p:par>
                                <p:cTn id="154" nodeType="withEffect" fill="hold" presetClass="exit" presetID="10">
                                  <p:stCondLst>
                                    <p:cond delay="0"/>
                                  </p:stCondLst>
                                  <p:childTnLst>
                                    <p:animEffect filter="fade" transition="out">
                                      <p:cBhvr additive="repl">
                                        <p:cTn id="155" dur="500"/>
                                        <p:tgtEl>
                                          <p:spTgt spid="318"/>
                                        </p:tgtEl>
                                      </p:cBhvr>
                                    </p:animEffect>
                                    <p:set>
                                      <p:cBhvr>
                                        <p:cTn id="156" dur="1" fill="hold">
                                          <p:stCondLst>
                                            <p:cond delay="499"/>
                                          </p:stCondLst>
                                        </p:cTn>
                                        <p:tgtEl>
                                          <p:spTgt spid="318"/>
                                        </p:tgtEl>
                                        <p:attrNameLst>
                                          <p:attrName>style.visibility</p:attrName>
                                        </p:attrNameLst>
                                      </p:cBhvr>
                                      <p:to>
                                        <p:strVal val="hidden"/>
                                      </p:to>
                                    </p:set>
                                  </p:childTnLst>
                                </p:cTn>
                              </p:par>
                              <p:par>
                                <p:cTn id="157" nodeType="withEffect" fill="hold" presetClass="exit" presetID="10">
                                  <p:stCondLst>
                                    <p:cond delay="0"/>
                                  </p:stCondLst>
                                  <p:childTnLst>
                                    <p:animEffect filter="fade" transition="out">
                                      <p:cBhvr additive="repl">
                                        <p:cTn id="158" dur="500"/>
                                        <p:tgtEl>
                                          <p:spTgt spid="319"/>
                                        </p:tgtEl>
                                      </p:cBhvr>
                                    </p:animEffect>
                                    <p:set>
                                      <p:cBhvr>
                                        <p:cTn id="159" dur="1" fill="hold">
                                          <p:stCondLst>
                                            <p:cond delay="499"/>
                                          </p:stCondLst>
                                        </p:cTn>
                                        <p:tgtEl>
                                          <p:spTgt spid="319"/>
                                        </p:tgtEl>
                                        <p:attrNameLst>
                                          <p:attrName>style.visibility</p:attrName>
                                        </p:attrNameLst>
                                      </p:cBhvr>
                                      <p:to>
                                        <p:strVal val="hidden"/>
                                      </p:to>
                                    </p:set>
                                  </p:childTnLst>
                                </p:cTn>
                              </p:par>
                              <p:par>
                                <p:cTn id="160" nodeType="withEffect" fill="hold" presetClass="exit" presetID="10">
                                  <p:stCondLst>
                                    <p:cond delay="0"/>
                                  </p:stCondLst>
                                  <p:childTnLst>
                                    <p:animEffect filter="fade" transition="out">
                                      <p:cBhvr additive="repl">
                                        <p:cTn id="161" dur="500"/>
                                        <p:tgtEl>
                                          <p:spTgt spid="320"/>
                                        </p:tgtEl>
                                      </p:cBhvr>
                                    </p:animEffect>
                                    <p:set>
                                      <p:cBhvr>
                                        <p:cTn id="162" dur="1" fill="hold">
                                          <p:stCondLst>
                                            <p:cond delay="499"/>
                                          </p:stCondLst>
                                        </p:cTn>
                                        <p:tgtEl>
                                          <p:spTgt spid="3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408600" y="-280440"/>
            <a:ext cx="910332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395" strike="noStrike" cap="all">
                <a:solidFill>
                  <a:schemeClr val="dk1"/>
                </a:solidFill>
                <a:latin typeface="Times New Roman"/>
                <a:ea typeface="微軟正黑體"/>
              </a:rPr>
              <a:t>AXI </a:t>
            </a:r>
            <a:r>
              <a:rPr b="1" lang="zh-TW" sz="5400" spc="395" strike="noStrike" cap="all">
                <a:solidFill>
                  <a:schemeClr val="dk1"/>
                </a:solidFill>
                <a:latin typeface="Times New Roman"/>
                <a:ea typeface="微軟正黑體"/>
              </a:rPr>
              <a:t>訊號</a:t>
            </a:r>
            <a:r>
              <a:rPr b="1" lang="zh-TW" sz="5400" spc="395" strike="noStrike">
                <a:solidFill>
                  <a:schemeClr val="dk1"/>
                </a:solidFill>
                <a:latin typeface="Times New Roman"/>
                <a:ea typeface="微軟正黑體"/>
              </a:rPr>
              <a:t>區別 </a:t>
            </a:r>
            <a:r>
              <a:rPr b="1" lang="en-US" sz="5400" spc="395" strike="noStrike">
                <a:solidFill>
                  <a:schemeClr val="dk1"/>
                </a:solidFill>
                <a:latin typeface="Times New Roman"/>
                <a:ea typeface="微軟正黑體"/>
              </a:rPr>
              <a:t>- B</a:t>
            </a:r>
            <a:endParaRPr b="0" lang="en-US" sz="5400" spc="-1" strike="noStrike">
              <a:solidFill>
                <a:srgbClr val="000000"/>
              </a:solidFill>
              <a:latin typeface="Arial"/>
            </a:endParaRPr>
          </a:p>
        </p:txBody>
      </p:sp>
      <p:pic>
        <p:nvPicPr>
          <p:cNvPr id="322" name="圖片 3" descr=""/>
          <p:cNvPicPr/>
          <p:nvPr/>
        </p:nvPicPr>
        <p:blipFill>
          <a:blip r:embed="rId1"/>
          <a:stretch/>
        </p:blipFill>
        <p:spPr>
          <a:xfrm>
            <a:off x="408600" y="1739520"/>
            <a:ext cx="7134480" cy="3581280"/>
          </a:xfrm>
          <a:prstGeom prst="rect">
            <a:avLst/>
          </a:prstGeom>
          <a:ln w="0">
            <a:noFill/>
          </a:ln>
        </p:spPr>
      </p:pic>
      <p:sp>
        <p:nvSpPr>
          <p:cNvPr id="323" name="文字方塊 6"/>
          <p:cNvSpPr/>
          <p:nvPr/>
        </p:nvSpPr>
        <p:spPr>
          <a:xfrm>
            <a:off x="2938680" y="1197000"/>
            <a:ext cx="28998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寫入應答頻道</a:t>
            </a:r>
            <a:r>
              <a:rPr b="1" lang="en-US" sz="2000" spc="-1" strike="noStrike">
                <a:solidFill>
                  <a:schemeClr val="dk1"/>
                </a:solidFill>
                <a:latin typeface="Times New Roman"/>
                <a:ea typeface="微軟正黑體"/>
              </a:rPr>
              <a:t>(B)</a:t>
            </a:r>
            <a:endParaRPr b="0" lang="en-US" sz="2000" spc="-1" strike="noStrike">
              <a:solidFill>
                <a:srgbClr val="000000"/>
              </a:solidFill>
              <a:latin typeface="Arial"/>
            </a:endParaRPr>
          </a:p>
        </p:txBody>
      </p:sp>
      <p:sp>
        <p:nvSpPr>
          <p:cNvPr id="324" name="箭號: 向右 1"/>
          <p:cNvSpPr/>
          <p:nvPr/>
        </p:nvSpPr>
        <p:spPr>
          <a:xfrm>
            <a:off x="7543800" y="21420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endParaRPr b="0" lang="en-US" sz="1800" spc="-1" strike="noStrike">
              <a:solidFill>
                <a:schemeClr val="lt1"/>
              </a:solidFill>
              <a:latin typeface="Times New Roman"/>
              <a:ea typeface="微軟正黑體"/>
            </a:endParaRPr>
          </a:p>
        </p:txBody>
      </p:sp>
      <p:sp>
        <p:nvSpPr>
          <p:cNvPr id="325" name="文字方塊 4"/>
          <p:cNvSpPr/>
          <p:nvPr/>
        </p:nvSpPr>
        <p:spPr>
          <a:xfrm>
            <a:off x="7858440" y="2054160"/>
            <a:ext cx="409536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寫入回應有效，在一次突發傳輸的最後拉高一次</a:t>
            </a:r>
            <a:endParaRPr b="0" lang="en-US" sz="1400" spc="-1" strike="noStrike">
              <a:solidFill>
                <a:srgbClr val="000000"/>
              </a:solidFill>
              <a:latin typeface="Arial"/>
            </a:endParaRPr>
          </a:p>
        </p:txBody>
      </p:sp>
      <p:sp>
        <p:nvSpPr>
          <p:cNvPr id="326" name="箭號: 向右 7"/>
          <p:cNvSpPr/>
          <p:nvPr/>
        </p:nvSpPr>
        <p:spPr>
          <a:xfrm>
            <a:off x="7543800" y="24382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endParaRPr b="0" lang="en-US" sz="1800" spc="-1" strike="noStrike">
              <a:solidFill>
                <a:schemeClr val="lt1"/>
              </a:solidFill>
              <a:latin typeface="Times New Roman"/>
              <a:ea typeface="微軟正黑體"/>
            </a:endParaRPr>
          </a:p>
        </p:txBody>
      </p:sp>
      <p:sp>
        <p:nvSpPr>
          <p:cNvPr id="327" name="文字方塊 8"/>
          <p:cNvSpPr/>
          <p:nvPr/>
        </p:nvSpPr>
        <p:spPr>
          <a:xfrm>
            <a:off x="7858440" y="2350440"/>
            <a:ext cx="26564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端做好接收準備時拉起</a:t>
            </a:r>
            <a:endParaRPr b="0" lang="en-US" sz="1400" spc="-1" strike="noStrike">
              <a:solidFill>
                <a:srgbClr val="000000"/>
              </a:solidFill>
              <a:latin typeface="Arial"/>
            </a:endParaRPr>
          </a:p>
        </p:txBody>
      </p:sp>
      <p:sp>
        <p:nvSpPr>
          <p:cNvPr id="328" name="箭號: 向右 11"/>
          <p:cNvSpPr/>
          <p:nvPr/>
        </p:nvSpPr>
        <p:spPr>
          <a:xfrm>
            <a:off x="7543800" y="32446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endParaRPr b="0" lang="en-US" sz="1800" spc="-1" strike="noStrike">
              <a:solidFill>
                <a:schemeClr val="lt1"/>
              </a:solidFill>
              <a:latin typeface="Times New Roman"/>
              <a:ea typeface="微軟正黑體"/>
            </a:endParaRPr>
          </a:p>
        </p:txBody>
      </p:sp>
      <p:sp>
        <p:nvSpPr>
          <p:cNvPr id="329" name="文字方塊 12"/>
          <p:cNvSpPr/>
          <p:nvPr/>
        </p:nvSpPr>
        <p:spPr>
          <a:xfrm>
            <a:off x="7858440" y="3161160"/>
            <a:ext cx="4332600" cy="730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對應的是整個</a:t>
            </a:r>
            <a:r>
              <a:rPr b="0" lang="en-US" sz="1400" spc="-1" strike="noStrike">
                <a:solidFill>
                  <a:schemeClr val="dk1"/>
                </a:solidFill>
                <a:latin typeface="Times New Roman"/>
                <a:ea typeface="微軟正黑體"/>
              </a:rPr>
              <a:t>Write burst</a:t>
            </a:r>
            <a:r>
              <a:rPr b="0" lang="zh-TW" sz="1400" spc="-1" strike="noStrike">
                <a:solidFill>
                  <a:schemeClr val="dk1"/>
                </a:solidFill>
                <a:latin typeface="Times New Roman"/>
                <a:ea typeface="微軟正黑體"/>
              </a:rPr>
              <a:t>，也就是一個完整的</a:t>
            </a:r>
            <a:r>
              <a:rPr b="0" lang="en-US" sz="1400" spc="-1" strike="noStrike">
                <a:solidFill>
                  <a:schemeClr val="dk1"/>
                </a:solidFill>
                <a:latin typeface="Times New Roman"/>
                <a:ea typeface="微軟正黑體"/>
              </a:rPr>
              <a:t>transaction</a:t>
            </a:r>
            <a:r>
              <a:rPr b="0" lang="zh-TW" sz="1400" spc="-1" strike="noStrike">
                <a:solidFill>
                  <a:schemeClr val="dk1"/>
                </a:solidFill>
                <a:latin typeface="Times New Roman"/>
                <a:ea typeface="微軟正黑體"/>
              </a:rPr>
              <a:t>全部完成後回覆執行結果，例如成功（</a:t>
            </a:r>
            <a:r>
              <a:rPr b="0"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）或錯誤（</a:t>
            </a:r>
            <a:r>
              <a:rPr b="0" lang="en-US" sz="1400" spc="-1" strike="noStrike">
                <a:solidFill>
                  <a:schemeClr val="dk1"/>
                </a:solidFill>
                <a:latin typeface="Times New Roman"/>
                <a:ea typeface="微軟正黑體"/>
              </a:rPr>
              <a:t>SLVERR</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sp>
        <p:nvSpPr>
          <p:cNvPr id="330" name="矩形 5"/>
          <p:cNvSpPr/>
          <p:nvPr/>
        </p:nvSpPr>
        <p:spPr>
          <a:xfrm>
            <a:off x="482400" y="2049120"/>
            <a:ext cx="6942600" cy="13791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0">
                                  <p:stCondLst>
                                    <p:cond delay="0"/>
                                  </p:stCondLst>
                                  <p:childTnLst>
                                    <p:set>
                                      <p:cBhvr>
                                        <p:cTn id="168" dur="1" fill="hold">
                                          <p:stCondLst>
                                            <p:cond delay="0"/>
                                          </p:stCondLst>
                                        </p:cTn>
                                        <p:tgtEl>
                                          <p:spTgt spid="324"/>
                                        </p:tgtEl>
                                        <p:attrNameLst>
                                          <p:attrName>style.visibility</p:attrName>
                                        </p:attrNameLst>
                                      </p:cBhvr>
                                      <p:to>
                                        <p:strVal val="visible"/>
                                      </p:to>
                                    </p:set>
                                    <p:animEffect filter="fade" transition="in">
                                      <p:cBhvr additive="repl">
                                        <p:cTn id="169" dur="500"/>
                                        <p:tgtEl>
                                          <p:spTgt spid="324"/>
                                        </p:tgtEl>
                                      </p:cBhvr>
                                    </p:animEffect>
                                  </p:childTnLst>
                                </p:cTn>
                              </p:par>
                              <p:par>
                                <p:cTn id="170" nodeType="withEffect" fill="hold" presetClass="entr" presetID="10">
                                  <p:stCondLst>
                                    <p:cond delay="0"/>
                                  </p:stCondLst>
                                  <p:childTnLst>
                                    <p:set>
                                      <p:cBhvr>
                                        <p:cTn id="171" dur="1" fill="hold">
                                          <p:stCondLst>
                                            <p:cond delay="0"/>
                                          </p:stCondLst>
                                        </p:cTn>
                                        <p:tgtEl>
                                          <p:spTgt spid="325"/>
                                        </p:tgtEl>
                                        <p:attrNameLst>
                                          <p:attrName>style.visibility</p:attrName>
                                        </p:attrNameLst>
                                      </p:cBhvr>
                                      <p:to>
                                        <p:strVal val="visible"/>
                                      </p:to>
                                    </p:set>
                                    <p:animEffect filter="fade" transition="in">
                                      <p:cBhvr additive="repl">
                                        <p:cTn id="172" dur="500"/>
                                        <p:tgtEl>
                                          <p:spTgt spid="325"/>
                                        </p:tgtEl>
                                      </p:cBhvr>
                                    </p:animEffect>
                                  </p:childTnLst>
                                </p:cTn>
                              </p:par>
                              <p:par>
                                <p:cTn id="173" nodeType="withEffect" fill="hold" presetClass="entr" presetID="10">
                                  <p:stCondLst>
                                    <p:cond delay="0"/>
                                  </p:stCondLst>
                                  <p:childTnLst>
                                    <p:set>
                                      <p:cBhvr>
                                        <p:cTn id="174" dur="1" fill="hold">
                                          <p:stCondLst>
                                            <p:cond delay="0"/>
                                          </p:stCondLst>
                                        </p:cTn>
                                        <p:tgtEl>
                                          <p:spTgt spid="326"/>
                                        </p:tgtEl>
                                        <p:attrNameLst>
                                          <p:attrName>style.visibility</p:attrName>
                                        </p:attrNameLst>
                                      </p:cBhvr>
                                      <p:to>
                                        <p:strVal val="visible"/>
                                      </p:to>
                                    </p:set>
                                    <p:animEffect filter="fade" transition="in">
                                      <p:cBhvr additive="repl">
                                        <p:cTn id="175" dur="500"/>
                                        <p:tgtEl>
                                          <p:spTgt spid="326"/>
                                        </p:tgtEl>
                                      </p:cBhvr>
                                    </p:animEffect>
                                  </p:childTnLst>
                                </p:cTn>
                              </p:par>
                              <p:par>
                                <p:cTn id="176" nodeType="withEffect" fill="hold" presetClass="entr" presetID="10">
                                  <p:stCondLst>
                                    <p:cond delay="0"/>
                                  </p:stCondLst>
                                  <p:childTnLst>
                                    <p:set>
                                      <p:cBhvr>
                                        <p:cTn id="177" dur="1" fill="hold">
                                          <p:stCondLst>
                                            <p:cond delay="0"/>
                                          </p:stCondLst>
                                        </p:cTn>
                                        <p:tgtEl>
                                          <p:spTgt spid="327"/>
                                        </p:tgtEl>
                                        <p:attrNameLst>
                                          <p:attrName>style.visibility</p:attrName>
                                        </p:attrNameLst>
                                      </p:cBhvr>
                                      <p:to>
                                        <p:strVal val="visible"/>
                                      </p:to>
                                    </p:set>
                                    <p:animEffect filter="fade" transition="in">
                                      <p:cBhvr additive="repl">
                                        <p:cTn id="178" dur="500"/>
                                        <p:tgtEl>
                                          <p:spTgt spid="327"/>
                                        </p:tgtEl>
                                      </p:cBhvr>
                                    </p:animEffect>
                                  </p:childTnLst>
                                </p:cTn>
                              </p:par>
                              <p:par>
                                <p:cTn id="179" nodeType="withEffect" fill="hold" presetClass="entr" presetID="10">
                                  <p:stCondLst>
                                    <p:cond delay="0"/>
                                  </p:stCondLst>
                                  <p:childTnLst>
                                    <p:set>
                                      <p:cBhvr>
                                        <p:cTn id="180" dur="1" fill="hold">
                                          <p:stCondLst>
                                            <p:cond delay="0"/>
                                          </p:stCondLst>
                                        </p:cTn>
                                        <p:tgtEl>
                                          <p:spTgt spid="328"/>
                                        </p:tgtEl>
                                        <p:attrNameLst>
                                          <p:attrName>style.visibility</p:attrName>
                                        </p:attrNameLst>
                                      </p:cBhvr>
                                      <p:to>
                                        <p:strVal val="visible"/>
                                      </p:to>
                                    </p:set>
                                    <p:animEffect filter="fade" transition="in">
                                      <p:cBhvr additive="repl">
                                        <p:cTn id="181" dur="500"/>
                                        <p:tgtEl>
                                          <p:spTgt spid="328"/>
                                        </p:tgtEl>
                                      </p:cBhvr>
                                    </p:animEffect>
                                  </p:childTnLst>
                                </p:cTn>
                              </p:par>
                              <p:par>
                                <p:cTn id="182" nodeType="withEffect" fill="hold" presetClass="entr" presetID="10">
                                  <p:stCondLst>
                                    <p:cond delay="0"/>
                                  </p:stCondLst>
                                  <p:childTnLst>
                                    <p:set>
                                      <p:cBhvr>
                                        <p:cTn id="183" dur="1" fill="hold">
                                          <p:stCondLst>
                                            <p:cond delay="0"/>
                                          </p:stCondLst>
                                        </p:cTn>
                                        <p:tgtEl>
                                          <p:spTgt spid="329"/>
                                        </p:tgtEl>
                                        <p:attrNameLst>
                                          <p:attrName>style.visibility</p:attrName>
                                        </p:attrNameLst>
                                      </p:cBhvr>
                                      <p:to>
                                        <p:strVal val="visible"/>
                                      </p:to>
                                    </p:set>
                                    <p:animEffect filter="fade" transition="in">
                                      <p:cBhvr additive="repl">
                                        <p:cTn id="184" dur="500"/>
                                        <p:tgtEl>
                                          <p:spTgt spid="329"/>
                                        </p:tgtEl>
                                      </p:cBhvr>
                                    </p:animEffect>
                                  </p:childTnLst>
                                </p:cTn>
                              </p:par>
                              <p:par>
                                <p:cTn id="185" nodeType="withEffect" fill="hold" presetClass="entr" presetID="10">
                                  <p:stCondLst>
                                    <p:cond delay="0"/>
                                  </p:stCondLst>
                                  <p:childTnLst>
                                    <p:set>
                                      <p:cBhvr>
                                        <p:cTn id="186" dur="1" fill="hold">
                                          <p:stCondLst>
                                            <p:cond delay="0"/>
                                          </p:stCondLst>
                                        </p:cTn>
                                        <p:tgtEl>
                                          <p:spTgt spid="330"/>
                                        </p:tgtEl>
                                        <p:attrNameLst>
                                          <p:attrName>style.visibility</p:attrName>
                                        </p:attrNameLst>
                                      </p:cBhvr>
                                      <p:to>
                                        <p:strVal val="visible"/>
                                      </p:to>
                                    </p:set>
                                    <p:animEffect filter="fade" transition="in">
                                      <p:cBhvr additive="repl">
                                        <p:cTn id="187" dur="500"/>
                                        <p:tgtEl>
                                          <p:spTgt spid="330"/>
                                        </p:tgtEl>
                                      </p:cBhvr>
                                    </p:animEffect>
                                  </p:childTnLst>
                                </p:cTn>
                              </p:par>
                            </p:childTnLst>
                          </p:cTn>
                        </p:par>
                      </p:childTnLst>
                    </p:cTn>
                  </p:par>
                  <p:par>
                    <p:cTn id="188" fill="hold">
                      <p:stCondLst>
                        <p:cond delay="indefinite"/>
                      </p:stCondLst>
                      <p:childTnLst>
                        <p:par>
                          <p:cTn id="189" fill="hold">
                            <p:stCondLst>
                              <p:cond delay="0"/>
                            </p:stCondLst>
                            <p:childTnLst>
                              <p:par>
                                <p:cTn id="190" nodeType="clickEffect" fill="hold" presetClass="exit" presetID="10">
                                  <p:stCondLst>
                                    <p:cond delay="0"/>
                                  </p:stCondLst>
                                  <p:childTnLst>
                                    <p:animEffect filter="fade" transition="out">
                                      <p:cBhvr additive="repl">
                                        <p:cTn id="191" dur="500"/>
                                        <p:tgtEl>
                                          <p:spTgt spid="324"/>
                                        </p:tgtEl>
                                      </p:cBhvr>
                                    </p:animEffect>
                                    <p:set>
                                      <p:cBhvr>
                                        <p:cTn id="192" dur="1" fill="hold">
                                          <p:stCondLst>
                                            <p:cond delay="499"/>
                                          </p:stCondLst>
                                        </p:cTn>
                                        <p:tgtEl>
                                          <p:spTgt spid="324"/>
                                        </p:tgtEl>
                                        <p:attrNameLst>
                                          <p:attrName>style.visibility</p:attrName>
                                        </p:attrNameLst>
                                      </p:cBhvr>
                                      <p:to>
                                        <p:strVal val="hidden"/>
                                      </p:to>
                                    </p:set>
                                  </p:childTnLst>
                                </p:cTn>
                              </p:par>
                              <p:par>
                                <p:cTn id="193" nodeType="withEffect" fill="hold" presetClass="exit" presetID="10">
                                  <p:stCondLst>
                                    <p:cond delay="0"/>
                                  </p:stCondLst>
                                  <p:childTnLst>
                                    <p:animEffect filter="fade" transition="out">
                                      <p:cBhvr additive="repl">
                                        <p:cTn id="194" dur="500"/>
                                        <p:tgtEl>
                                          <p:spTgt spid="325"/>
                                        </p:tgtEl>
                                      </p:cBhvr>
                                    </p:animEffect>
                                    <p:set>
                                      <p:cBhvr>
                                        <p:cTn id="195" dur="1" fill="hold">
                                          <p:stCondLst>
                                            <p:cond delay="499"/>
                                          </p:stCondLst>
                                        </p:cTn>
                                        <p:tgtEl>
                                          <p:spTgt spid="325"/>
                                        </p:tgtEl>
                                        <p:attrNameLst>
                                          <p:attrName>style.visibility</p:attrName>
                                        </p:attrNameLst>
                                      </p:cBhvr>
                                      <p:to>
                                        <p:strVal val="hidden"/>
                                      </p:to>
                                    </p:set>
                                  </p:childTnLst>
                                </p:cTn>
                              </p:par>
                              <p:par>
                                <p:cTn id="196" nodeType="withEffect" fill="hold" presetClass="exit" presetID="10">
                                  <p:stCondLst>
                                    <p:cond delay="0"/>
                                  </p:stCondLst>
                                  <p:childTnLst>
                                    <p:animEffect filter="fade" transition="out">
                                      <p:cBhvr additive="repl">
                                        <p:cTn id="197" dur="500"/>
                                        <p:tgtEl>
                                          <p:spTgt spid="326"/>
                                        </p:tgtEl>
                                      </p:cBhvr>
                                    </p:animEffect>
                                    <p:set>
                                      <p:cBhvr>
                                        <p:cTn id="198" dur="1" fill="hold">
                                          <p:stCondLst>
                                            <p:cond delay="499"/>
                                          </p:stCondLst>
                                        </p:cTn>
                                        <p:tgtEl>
                                          <p:spTgt spid="326"/>
                                        </p:tgtEl>
                                        <p:attrNameLst>
                                          <p:attrName>style.visibility</p:attrName>
                                        </p:attrNameLst>
                                      </p:cBhvr>
                                      <p:to>
                                        <p:strVal val="hidden"/>
                                      </p:to>
                                    </p:set>
                                  </p:childTnLst>
                                </p:cTn>
                              </p:par>
                              <p:par>
                                <p:cTn id="199" nodeType="withEffect" fill="hold" presetClass="exit" presetID="10">
                                  <p:stCondLst>
                                    <p:cond delay="0"/>
                                  </p:stCondLst>
                                  <p:childTnLst>
                                    <p:animEffect filter="fade" transition="out">
                                      <p:cBhvr additive="repl">
                                        <p:cTn id="200" dur="500"/>
                                        <p:tgtEl>
                                          <p:spTgt spid="327"/>
                                        </p:tgtEl>
                                      </p:cBhvr>
                                    </p:animEffect>
                                    <p:set>
                                      <p:cBhvr>
                                        <p:cTn id="201" dur="1" fill="hold">
                                          <p:stCondLst>
                                            <p:cond delay="499"/>
                                          </p:stCondLst>
                                        </p:cTn>
                                        <p:tgtEl>
                                          <p:spTgt spid="327"/>
                                        </p:tgtEl>
                                        <p:attrNameLst>
                                          <p:attrName>style.visibility</p:attrName>
                                        </p:attrNameLst>
                                      </p:cBhvr>
                                      <p:to>
                                        <p:strVal val="hidden"/>
                                      </p:to>
                                    </p:set>
                                  </p:childTnLst>
                                </p:cTn>
                              </p:par>
                              <p:par>
                                <p:cTn id="202" nodeType="withEffect" fill="hold" presetClass="exit" presetID="10">
                                  <p:stCondLst>
                                    <p:cond delay="0"/>
                                  </p:stCondLst>
                                  <p:childTnLst>
                                    <p:animEffect filter="fade" transition="out">
                                      <p:cBhvr additive="repl">
                                        <p:cTn id="203" dur="500"/>
                                        <p:tgtEl>
                                          <p:spTgt spid="328"/>
                                        </p:tgtEl>
                                      </p:cBhvr>
                                    </p:animEffect>
                                    <p:set>
                                      <p:cBhvr>
                                        <p:cTn id="204" dur="1" fill="hold">
                                          <p:stCondLst>
                                            <p:cond delay="499"/>
                                          </p:stCondLst>
                                        </p:cTn>
                                        <p:tgtEl>
                                          <p:spTgt spid="328"/>
                                        </p:tgtEl>
                                        <p:attrNameLst>
                                          <p:attrName>style.visibility</p:attrName>
                                        </p:attrNameLst>
                                      </p:cBhvr>
                                      <p:to>
                                        <p:strVal val="hidden"/>
                                      </p:to>
                                    </p:set>
                                  </p:childTnLst>
                                </p:cTn>
                              </p:par>
                              <p:par>
                                <p:cTn id="205" nodeType="withEffect" fill="hold" presetClass="exit" presetID="10">
                                  <p:stCondLst>
                                    <p:cond delay="0"/>
                                  </p:stCondLst>
                                  <p:childTnLst>
                                    <p:animEffect filter="fade" transition="out">
                                      <p:cBhvr additive="repl">
                                        <p:cTn id="206" dur="500"/>
                                        <p:tgtEl>
                                          <p:spTgt spid="329"/>
                                        </p:tgtEl>
                                      </p:cBhvr>
                                    </p:animEffect>
                                    <p:set>
                                      <p:cBhvr>
                                        <p:cTn id="207" dur="1" fill="hold">
                                          <p:stCondLst>
                                            <p:cond delay="499"/>
                                          </p:stCondLst>
                                        </p:cTn>
                                        <p:tgtEl>
                                          <p:spTgt spid="329"/>
                                        </p:tgtEl>
                                        <p:attrNameLst>
                                          <p:attrName>style.visibility</p:attrName>
                                        </p:attrNameLst>
                                      </p:cBhvr>
                                      <p:to>
                                        <p:strVal val="hidden"/>
                                      </p:to>
                                    </p:set>
                                  </p:childTnLst>
                                </p:cTn>
                              </p:par>
                              <p:par>
                                <p:cTn id="208" nodeType="withEffect" fill="hold" presetClass="exit" presetID="10">
                                  <p:stCondLst>
                                    <p:cond delay="0"/>
                                  </p:stCondLst>
                                  <p:childTnLst>
                                    <p:animEffect filter="fade" transition="out">
                                      <p:cBhvr additive="repl">
                                        <p:cTn id="209" dur="500"/>
                                        <p:tgtEl>
                                          <p:spTgt spid="330"/>
                                        </p:tgtEl>
                                      </p:cBhvr>
                                    </p:animEffect>
                                    <p:set>
                                      <p:cBhvr>
                                        <p:cTn id="210" dur="1" fill="hold">
                                          <p:stCondLst>
                                            <p:cond delay="499"/>
                                          </p:stCondLst>
                                        </p:cTn>
                                        <p:tgtEl>
                                          <p:spTgt spid="3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408600" y="-280440"/>
            <a:ext cx="765540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5" strike="noStrike" cap="all">
                <a:solidFill>
                  <a:schemeClr val="dk1"/>
                </a:solidFill>
                <a:latin typeface="Times New Roman"/>
                <a:ea typeface="微軟正黑體"/>
              </a:rPr>
              <a:t>AXI </a:t>
            </a:r>
            <a:r>
              <a:rPr b="1" lang="zh-TW" sz="5400" spc="395" strike="noStrike" cap="all">
                <a:solidFill>
                  <a:schemeClr val="dk1"/>
                </a:solidFill>
                <a:latin typeface="Times New Roman"/>
                <a:ea typeface="微軟正黑體"/>
              </a:rPr>
              <a:t>訊號</a:t>
            </a:r>
            <a:r>
              <a:rPr b="1" lang="zh-TW" sz="5400" spc="395" strike="noStrike">
                <a:solidFill>
                  <a:schemeClr val="dk1"/>
                </a:solidFill>
                <a:latin typeface="Times New Roman"/>
                <a:ea typeface="微軟正黑體"/>
              </a:rPr>
              <a:t>區別 </a:t>
            </a:r>
            <a:r>
              <a:rPr b="1" lang="en-US" sz="5400" spc="395" strike="noStrike">
                <a:solidFill>
                  <a:schemeClr val="dk1"/>
                </a:solidFill>
                <a:latin typeface="Times New Roman"/>
                <a:ea typeface="微軟正黑體"/>
              </a:rPr>
              <a:t>- AR</a:t>
            </a:r>
            <a:endParaRPr b="0" lang="en-US" sz="5400" spc="-1" strike="noStrike">
              <a:solidFill>
                <a:srgbClr val="000000"/>
              </a:solidFill>
              <a:latin typeface="Arial"/>
            </a:endParaRPr>
          </a:p>
        </p:txBody>
      </p:sp>
      <p:pic>
        <p:nvPicPr>
          <p:cNvPr id="332" name="圖片 4" descr=""/>
          <p:cNvPicPr/>
          <p:nvPr/>
        </p:nvPicPr>
        <p:blipFill>
          <a:blip r:embed="rId1"/>
          <a:stretch/>
        </p:blipFill>
        <p:spPr>
          <a:xfrm>
            <a:off x="378000" y="1719720"/>
            <a:ext cx="7067880" cy="4352760"/>
          </a:xfrm>
          <a:prstGeom prst="rect">
            <a:avLst/>
          </a:prstGeom>
          <a:ln w="0">
            <a:noFill/>
          </a:ln>
        </p:spPr>
      </p:pic>
      <p:sp>
        <p:nvSpPr>
          <p:cNvPr id="333" name="文字方塊 7"/>
          <p:cNvSpPr/>
          <p:nvPr/>
        </p:nvSpPr>
        <p:spPr>
          <a:xfrm>
            <a:off x="2715120" y="1211760"/>
            <a:ext cx="28998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Univers"/>
              </a:rPr>
              <a:t>讀取地址通道</a:t>
            </a:r>
            <a:r>
              <a:rPr b="1" lang="en-US" sz="2000" spc="-1" strike="noStrike">
                <a:solidFill>
                  <a:schemeClr val="dk1"/>
                </a:solidFill>
                <a:latin typeface="Univers"/>
              </a:rPr>
              <a:t>(AR)</a:t>
            </a:r>
            <a:endParaRPr b="0" lang="en-US" sz="2000" spc="-1" strike="noStrike">
              <a:solidFill>
                <a:srgbClr val="000000"/>
              </a:solidFill>
              <a:latin typeface="Arial"/>
            </a:endParaRPr>
          </a:p>
        </p:txBody>
      </p:sp>
      <p:sp>
        <p:nvSpPr>
          <p:cNvPr id="334" name="矩形 1"/>
          <p:cNvSpPr/>
          <p:nvPr/>
        </p:nvSpPr>
        <p:spPr>
          <a:xfrm>
            <a:off x="408600" y="2049120"/>
            <a:ext cx="6942600" cy="21304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35" name="箭號: 向右 3"/>
          <p:cNvSpPr/>
          <p:nvPr/>
        </p:nvSpPr>
        <p:spPr>
          <a:xfrm>
            <a:off x="7369200" y="21474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6" name="文字方塊 5"/>
          <p:cNvSpPr/>
          <p:nvPr/>
        </p:nvSpPr>
        <p:spPr>
          <a:xfrm>
            <a:off x="7675200" y="2049120"/>
            <a:ext cx="45162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有效訊號，表示</a:t>
            </a: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準備發送寫地址或訊息了</a:t>
            </a:r>
            <a:endParaRPr b="0" lang="en-US" sz="1400" spc="-1" strike="noStrike">
              <a:solidFill>
                <a:srgbClr val="000000"/>
              </a:solidFill>
              <a:latin typeface="Arial"/>
            </a:endParaRPr>
          </a:p>
        </p:txBody>
      </p:sp>
      <p:sp>
        <p:nvSpPr>
          <p:cNvPr id="337" name="箭號: 向右 6"/>
          <p:cNvSpPr/>
          <p:nvPr/>
        </p:nvSpPr>
        <p:spPr>
          <a:xfrm>
            <a:off x="7369200" y="238752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8" name="文字方塊 8"/>
          <p:cNvSpPr/>
          <p:nvPr/>
        </p:nvSpPr>
        <p:spPr>
          <a:xfrm>
            <a:off x="7675200" y="2288880"/>
            <a:ext cx="40327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就緒，表示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準備好接收發送的訊息了</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408600" y="-280440"/>
            <a:ext cx="865872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5" strike="noStrike" cap="all">
                <a:solidFill>
                  <a:schemeClr val="dk1"/>
                </a:solidFill>
                <a:latin typeface="Times New Roman"/>
                <a:ea typeface="微軟正黑體"/>
              </a:rPr>
              <a:t>AXI </a:t>
            </a:r>
            <a:r>
              <a:rPr b="1" lang="zh-TW" sz="5400" spc="395" strike="noStrike" cap="all">
                <a:solidFill>
                  <a:schemeClr val="dk1"/>
                </a:solidFill>
                <a:latin typeface="Times New Roman"/>
                <a:ea typeface="微軟正黑體"/>
              </a:rPr>
              <a:t>訊號</a:t>
            </a:r>
            <a:r>
              <a:rPr b="1" lang="zh-TW" sz="5400" spc="395" strike="noStrike">
                <a:solidFill>
                  <a:schemeClr val="dk1"/>
                </a:solidFill>
                <a:latin typeface="Times New Roman"/>
                <a:ea typeface="微軟正黑體"/>
              </a:rPr>
              <a:t>區別 </a:t>
            </a:r>
            <a:r>
              <a:rPr b="1" lang="en-US" sz="5400" spc="395" strike="noStrike">
                <a:solidFill>
                  <a:schemeClr val="dk1"/>
                </a:solidFill>
                <a:latin typeface="Times New Roman"/>
                <a:ea typeface="微軟正黑體"/>
              </a:rPr>
              <a:t>- R</a:t>
            </a:r>
            <a:endParaRPr b="0" lang="en-US" sz="5400" spc="-1" strike="noStrike">
              <a:solidFill>
                <a:srgbClr val="000000"/>
              </a:solidFill>
              <a:latin typeface="Arial"/>
            </a:endParaRPr>
          </a:p>
        </p:txBody>
      </p:sp>
      <p:sp>
        <p:nvSpPr>
          <p:cNvPr id="340" name="文字方塊 7"/>
          <p:cNvSpPr/>
          <p:nvPr/>
        </p:nvSpPr>
        <p:spPr>
          <a:xfrm>
            <a:off x="2715120" y="1211760"/>
            <a:ext cx="28998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讀取資料通道</a:t>
            </a:r>
            <a:r>
              <a:rPr b="1" lang="en-US" sz="2000" spc="-1" strike="noStrike">
                <a:solidFill>
                  <a:schemeClr val="dk1"/>
                </a:solidFill>
                <a:latin typeface="Times New Roman"/>
                <a:ea typeface="微軟正黑體"/>
              </a:rPr>
              <a:t>(R)</a:t>
            </a:r>
            <a:endParaRPr b="0" lang="en-US" sz="2000" spc="-1" strike="noStrike">
              <a:solidFill>
                <a:srgbClr val="000000"/>
              </a:solidFill>
              <a:latin typeface="Arial"/>
            </a:endParaRPr>
          </a:p>
        </p:txBody>
      </p:sp>
      <p:pic>
        <p:nvPicPr>
          <p:cNvPr id="341" name="圖片 3" descr=""/>
          <p:cNvPicPr/>
          <p:nvPr/>
        </p:nvPicPr>
        <p:blipFill>
          <a:blip r:embed="rId1"/>
          <a:stretch/>
        </p:blipFill>
        <p:spPr>
          <a:xfrm>
            <a:off x="408600" y="1684800"/>
            <a:ext cx="7106040" cy="4829040"/>
          </a:xfrm>
          <a:prstGeom prst="rect">
            <a:avLst/>
          </a:prstGeom>
          <a:ln w="0">
            <a:noFill/>
          </a:ln>
        </p:spPr>
      </p:pic>
      <p:sp>
        <p:nvSpPr>
          <p:cNvPr id="342" name="箭號: 向右 1"/>
          <p:cNvSpPr/>
          <p:nvPr/>
        </p:nvSpPr>
        <p:spPr>
          <a:xfrm>
            <a:off x="7515000" y="368640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43" name="文字方塊 4"/>
          <p:cNvSpPr/>
          <p:nvPr/>
        </p:nvSpPr>
        <p:spPr>
          <a:xfrm>
            <a:off x="7765200" y="3606840"/>
            <a:ext cx="43326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用於返回讀取狀態</a:t>
            </a:r>
            <a:endParaRPr b="0" lang="en-US" sz="1400" spc="-1" strike="noStrike">
              <a:solidFill>
                <a:srgbClr val="000000"/>
              </a:solidFill>
              <a:latin typeface="Arial"/>
            </a:endParaRPr>
          </a:p>
        </p:txBody>
      </p:sp>
      <p:sp>
        <p:nvSpPr>
          <p:cNvPr id="344" name="矩形 5"/>
          <p:cNvSpPr/>
          <p:nvPr/>
        </p:nvSpPr>
        <p:spPr>
          <a:xfrm>
            <a:off x="482400" y="2049120"/>
            <a:ext cx="6942600" cy="21304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45" name="箭號: 向右 8"/>
          <p:cNvSpPr/>
          <p:nvPr/>
        </p:nvSpPr>
        <p:spPr>
          <a:xfrm>
            <a:off x="7499880" y="261144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46" name="文字方塊 11"/>
          <p:cNvSpPr/>
          <p:nvPr/>
        </p:nvSpPr>
        <p:spPr>
          <a:xfrm>
            <a:off x="7765200" y="2531520"/>
            <a:ext cx="43326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讀</a:t>
            </a:r>
            <a:r>
              <a:rPr b="0" lang="en-US" sz="1400" spc="-1" strike="noStrike">
                <a:solidFill>
                  <a:srgbClr val="191b1f"/>
                </a:solidFill>
                <a:latin typeface="-apple-system"/>
              </a:rPr>
              <a:t>ID, RID</a:t>
            </a:r>
            <a:r>
              <a:rPr b="0" lang="zh-TW" sz="1400" spc="-1" strike="noStrike">
                <a:solidFill>
                  <a:srgbClr val="191b1f"/>
                </a:solidFill>
                <a:latin typeface="-apple-system"/>
              </a:rPr>
              <a:t>的數值必須和</a:t>
            </a:r>
            <a:r>
              <a:rPr b="0" lang="en-US" sz="1400" spc="-1" strike="noStrike">
                <a:solidFill>
                  <a:srgbClr val="191b1f"/>
                </a:solidFill>
                <a:latin typeface="-apple-system"/>
              </a:rPr>
              <a:t>ARID</a:t>
            </a:r>
            <a:r>
              <a:rPr b="0" lang="zh-TW" sz="1400" spc="-1" strike="noStrike">
                <a:solidFill>
                  <a:srgbClr val="191b1f"/>
                </a:solidFill>
                <a:latin typeface="-apple-system"/>
              </a:rPr>
              <a:t>相同</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0">
                                  <p:stCondLst>
                                    <p:cond delay="0"/>
                                  </p:stCondLst>
                                  <p:childTnLst>
                                    <p:set>
                                      <p:cBhvr>
                                        <p:cTn id="216" dur="1" fill="hold">
                                          <p:stCondLst>
                                            <p:cond delay="0"/>
                                          </p:stCondLst>
                                        </p:cTn>
                                        <p:tgtEl>
                                          <p:spTgt spid="340"/>
                                        </p:tgtEl>
                                        <p:attrNameLst>
                                          <p:attrName>style.visibility</p:attrName>
                                        </p:attrNameLst>
                                      </p:cBhvr>
                                      <p:to>
                                        <p:strVal val="visible"/>
                                      </p:to>
                                    </p:set>
                                    <p:animEffect filter="fade" transition="in">
                                      <p:cBhvr additive="repl">
                                        <p:cTn id="217" dur="500"/>
                                        <p:tgtEl>
                                          <p:spTgt spid="340"/>
                                        </p:tgtEl>
                                      </p:cBhvr>
                                    </p:animEffect>
                                  </p:childTnLst>
                                </p:cTn>
                              </p:par>
                              <p:par>
                                <p:cTn id="218" nodeType="withEffect" fill="hold" presetClass="entr" presetID="10">
                                  <p:stCondLst>
                                    <p:cond delay="0"/>
                                  </p:stCondLst>
                                  <p:childTnLst>
                                    <p:set>
                                      <p:cBhvr>
                                        <p:cTn id="219" dur="1" fill="hold">
                                          <p:stCondLst>
                                            <p:cond delay="0"/>
                                          </p:stCondLst>
                                        </p:cTn>
                                        <p:tgtEl>
                                          <p:spTgt spid="342"/>
                                        </p:tgtEl>
                                        <p:attrNameLst>
                                          <p:attrName>style.visibility</p:attrName>
                                        </p:attrNameLst>
                                      </p:cBhvr>
                                      <p:to>
                                        <p:strVal val="visible"/>
                                      </p:to>
                                    </p:set>
                                    <p:animEffect filter="fade" transition="in">
                                      <p:cBhvr additive="repl">
                                        <p:cTn id="220" dur="500"/>
                                        <p:tgtEl>
                                          <p:spTgt spid="342"/>
                                        </p:tgtEl>
                                      </p:cBhvr>
                                    </p:animEffect>
                                  </p:childTnLst>
                                </p:cTn>
                              </p:par>
                              <p:par>
                                <p:cTn id="221" nodeType="withEffect" fill="hold" presetClass="entr" presetID="10">
                                  <p:stCondLst>
                                    <p:cond delay="0"/>
                                  </p:stCondLst>
                                  <p:childTnLst>
                                    <p:set>
                                      <p:cBhvr>
                                        <p:cTn id="222" dur="1" fill="hold">
                                          <p:stCondLst>
                                            <p:cond delay="0"/>
                                          </p:stCondLst>
                                        </p:cTn>
                                        <p:tgtEl>
                                          <p:spTgt spid="343"/>
                                        </p:tgtEl>
                                        <p:attrNameLst>
                                          <p:attrName>style.visibility</p:attrName>
                                        </p:attrNameLst>
                                      </p:cBhvr>
                                      <p:to>
                                        <p:strVal val="visible"/>
                                      </p:to>
                                    </p:set>
                                    <p:animEffect filter="fade" transition="in">
                                      <p:cBhvr additive="repl">
                                        <p:cTn id="223" dur="500"/>
                                        <p:tgtEl>
                                          <p:spTgt spid="343"/>
                                        </p:tgtEl>
                                      </p:cBhvr>
                                    </p:animEffect>
                                  </p:childTnLst>
                                </p:cTn>
                              </p:par>
                              <p:par>
                                <p:cTn id="224" nodeType="withEffect" fill="hold" presetClass="entr" presetID="10">
                                  <p:stCondLst>
                                    <p:cond delay="0"/>
                                  </p:stCondLst>
                                  <p:childTnLst>
                                    <p:set>
                                      <p:cBhvr>
                                        <p:cTn id="225" dur="1" fill="hold">
                                          <p:stCondLst>
                                            <p:cond delay="0"/>
                                          </p:stCondLst>
                                        </p:cTn>
                                        <p:tgtEl>
                                          <p:spTgt spid="344"/>
                                        </p:tgtEl>
                                        <p:attrNameLst>
                                          <p:attrName>style.visibility</p:attrName>
                                        </p:attrNameLst>
                                      </p:cBhvr>
                                      <p:to>
                                        <p:strVal val="visible"/>
                                      </p:to>
                                    </p:set>
                                    <p:animEffect filter="fade" transition="in">
                                      <p:cBhvr additive="repl">
                                        <p:cTn id="226" dur="500"/>
                                        <p:tgtEl>
                                          <p:spTgt spid="344"/>
                                        </p:tgtEl>
                                      </p:cBhvr>
                                    </p:animEffect>
                                  </p:childTnLst>
                                </p:cTn>
                              </p:par>
                              <p:par>
                                <p:cTn id="227" nodeType="withEffect" fill="hold" presetClass="entr" presetID="10">
                                  <p:stCondLst>
                                    <p:cond delay="0"/>
                                  </p:stCondLst>
                                  <p:childTnLst>
                                    <p:set>
                                      <p:cBhvr>
                                        <p:cTn id="228" dur="1" fill="hold">
                                          <p:stCondLst>
                                            <p:cond delay="0"/>
                                          </p:stCondLst>
                                        </p:cTn>
                                        <p:tgtEl>
                                          <p:spTgt spid="345"/>
                                        </p:tgtEl>
                                        <p:attrNameLst>
                                          <p:attrName>style.visibility</p:attrName>
                                        </p:attrNameLst>
                                      </p:cBhvr>
                                      <p:to>
                                        <p:strVal val="visible"/>
                                      </p:to>
                                    </p:set>
                                    <p:animEffect filter="fade" transition="in">
                                      <p:cBhvr additive="repl">
                                        <p:cTn id="229" dur="500"/>
                                        <p:tgtEl>
                                          <p:spTgt spid="345"/>
                                        </p:tgtEl>
                                      </p:cBhvr>
                                    </p:animEffect>
                                  </p:childTnLst>
                                </p:cTn>
                              </p:par>
                              <p:par>
                                <p:cTn id="230" nodeType="withEffect" fill="hold" presetClass="entr" presetID="10">
                                  <p:stCondLst>
                                    <p:cond delay="0"/>
                                  </p:stCondLst>
                                  <p:childTnLst>
                                    <p:set>
                                      <p:cBhvr>
                                        <p:cTn id="231" dur="1" fill="hold">
                                          <p:stCondLst>
                                            <p:cond delay="0"/>
                                          </p:stCondLst>
                                        </p:cTn>
                                        <p:tgtEl>
                                          <p:spTgt spid="346"/>
                                        </p:tgtEl>
                                        <p:attrNameLst>
                                          <p:attrName>style.visibility</p:attrName>
                                        </p:attrNameLst>
                                      </p:cBhvr>
                                      <p:to>
                                        <p:strVal val="visible"/>
                                      </p:to>
                                    </p:set>
                                    <p:animEffect filter="fade" transition="in">
                                      <p:cBhvr additive="repl">
                                        <p:cTn id="232" dur="500"/>
                                        <p:tgtEl>
                                          <p:spTgt spid="346"/>
                                        </p:tgtEl>
                                      </p:cBhvr>
                                    </p:animEffect>
                                  </p:childTnLst>
                                </p:cTn>
                              </p:par>
                            </p:childTnLst>
                          </p:cTn>
                        </p:par>
                      </p:childTnLst>
                    </p:cTn>
                  </p:par>
                  <p:par>
                    <p:cTn id="233" fill="hold">
                      <p:stCondLst>
                        <p:cond delay="indefinite"/>
                      </p:stCondLst>
                      <p:childTnLst>
                        <p:par>
                          <p:cTn id="234" fill="hold">
                            <p:stCondLst>
                              <p:cond delay="0"/>
                            </p:stCondLst>
                            <p:childTnLst>
                              <p:par>
                                <p:cTn id="235" nodeType="clickEffect" fill="hold" presetClass="exit" presetID="10">
                                  <p:stCondLst>
                                    <p:cond delay="0"/>
                                  </p:stCondLst>
                                  <p:childTnLst>
                                    <p:animEffect filter="fade" transition="out">
                                      <p:cBhvr additive="repl">
                                        <p:cTn id="236" dur="500"/>
                                        <p:tgtEl>
                                          <p:spTgt spid="340"/>
                                        </p:tgtEl>
                                      </p:cBhvr>
                                    </p:animEffect>
                                    <p:set>
                                      <p:cBhvr>
                                        <p:cTn id="237" dur="1" fill="hold">
                                          <p:stCondLst>
                                            <p:cond delay="499"/>
                                          </p:stCondLst>
                                        </p:cTn>
                                        <p:tgtEl>
                                          <p:spTgt spid="340"/>
                                        </p:tgtEl>
                                        <p:attrNameLst>
                                          <p:attrName>style.visibility</p:attrName>
                                        </p:attrNameLst>
                                      </p:cBhvr>
                                      <p:to>
                                        <p:strVal val="hidden"/>
                                      </p:to>
                                    </p:set>
                                  </p:childTnLst>
                                </p:cTn>
                              </p:par>
                              <p:par>
                                <p:cTn id="238" nodeType="withEffect" fill="hold" presetClass="exit" presetID="10">
                                  <p:stCondLst>
                                    <p:cond delay="0"/>
                                  </p:stCondLst>
                                  <p:childTnLst>
                                    <p:animEffect filter="fade" transition="out">
                                      <p:cBhvr additive="repl">
                                        <p:cTn id="239" dur="500"/>
                                        <p:tgtEl>
                                          <p:spTgt spid="342"/>
                                        </p:tgtEl>
                                      </p:cBhvr>
                                    </p:animEffect>
                                    <p:set>
                                      <p:cBhvr>
                                        <p:cTn id="240" dur="1" fill="hold">
                                          <p:stCondLst>
                                            <p:cond delay="499"/>
                                          </p:stCondLst>
                                        </p:cTn>
                                        <p:tgtEl>
                                          <p:spTgt spid="342"/>
                                        </p:tgtEl>
                                        <p:attrNameLst>
                                          <p:attrName>style.visibility</p:attrName>
                                        </p:attrNameLst>
                                      </p:cBhvr>
                                      <p:to>
                                        <p:strVal val="hidden"/>
                                      </p:to>
                                    </p:set>
                                  </p:childTnLst>
                                </p:cTn>
                              </p:par>
                              <p:par>
                                <p:cTn id="241" nodeType="withEffect" fill="hold" presetClass="exit" presetID="10">
                                  <p:stCondLst>
                                    <p:cond delay="0"/>
                                  </p:stCondLst>
                                  <p:childTnLst>
                                    <p:animEffect filter="fade" transition="out">
                                      <p:cBhvr additive="repl">
                                        <p:cTn id="242" dur="500"/>
                                        <p:tgtEl>
                                          <p:spTgt spid="343"/>
                                        </p:tgtEl>
                                      </p:cBhvr>
                                    </p:animEffect>
                                    <p:set>
                                      <p:cBhvr>
                                        <p:cTn id="243" dur="1" fill="hold">
                                          <p:stCondLst>
                                            <p:cond delay="499"/>
                                          </p:stCondLst>
                                        </p:cTn>
                                        <p:tgtEl>
                                          <p:spTgt spid="343"/>
                                        </p:tgtEl>
                                        <p:attrNameLst>
                                          <p:attrName>style.visibility</p:attrName>
                                        </p:attrNameLst>
                                      </p:cBhvr>
                                      <p:to>
                                        <p:strVal val="hidden"/>
                                      </p:to>
                                    </p:set>
                                  </p:childTnLst>
                                </p:cTn>
                              </p:par>
                              <p:par>
                                <p:cTn id="244" nodeType="withEffect" fill="hold" presetClass="exit" presetID="10">
                                  <p:stCondLst>
                                    <p:cond delay="0"/>
                                  </p:stCondLst>
                                  <p:childTnLst>
                                    <p:animEffect filter="fade" transition="out">
                                      <p:cBhvr additive="repl">
                                        <p:cTn id="245" dur="500"/>
                                        <p:tgtEl>
                                          <p:spTgt spid="344"/>
                                        </p:tgtEl>
                                      </p:cBhvr>
                                    </p:animEffect>
                                    <p:set>
                                      <p:cBhvr>
                                        <p:cTn id="246" dur="1" fill="hold">
                                          <p:stCondLst>
                                            <p:cond delay="499"/>
                                          </p:stCondLst>
                                        </p:cTn>
                                        <p:tgtEl>
                                          <p:spTgt spid="344"/>
                                        </p:tgtEl>
                                        <p:attrNameLst>
                                          <p:attrName>style.visibility</p:attrName>
                                        </p:attrNameLst>
                                      </p:cBhvr>
                                      <p:to>
                                        <p:strVal val="hidden"/>
                                      </p:to>
                                    </p:set>
                                  </p:childTnLst>
                                </p:cTn>
                              </p:par>
                              <p:par>
                                <p:cTn id="247" nodeType="withEffect" fill="hold" presetClass="exit" presetID="10">
                                  <p:stCondLst>
                                    <p:cond delay="0"/>
                                  </p:stCondLst>
                                  <p:childTnLst>
                                    <p:animEffect filter="fade" transition="out">
                                      <p:cBhvr additive="repl">
                                        <p:cTn id="248" dur="500"/>
                                        <p:tgtEl>
                                          <p:spTgt spid="345"/>
                                        </p:tgtEl>
                                      </p:cBhvr>
                                    </p:animEffect>
                                    <p:set>
                                      <p:cBhvr>
                                        <p:cTn id="249" dur="1" fill="hold">
                                          <p:stCondLst>
                                            <p:cond delay="499"/>
                                          </p:stCondLst>
                                        </p:cTn>
                                        <p:tgtEl>
                                          <p:spTgt spid="345"/>
                                        </p:tgtEl>
                                        <p:attrNameLst>
                                          <p:attrName>style.visibility</p:attrName>
                                        </p:attrNameLst>
                                      </p:cBhvr>
                                      <p:to>
                                        <p:strVal val="hidden"/>
                                      </p:to>
                                    </p:set>
                                  </p:childTnLst>
                                </p:cTn>
                              </p:par>
                              <p:par>
                                <p:cTn id="250" nodeType="withEffect" fill="hold" presetClass="exit" presetID="10">
                                  <p:stCondLst>
                                    <p:cond delay="0"/>
                                  </p:stCondLst>
                                  <p:childTnLst>
                                    <p:animEffect filter="fade" transition="out">
                                      <p:cBhvr additive="repl">
                                        <p:cTn id="251" dur="500"/>
                                        <p:tgtEl>
                                          <p:spTgt spid="346"/>
                                        </p:tgtEl>
                                      </p:cBhvr>
                                    </p:animEffect>
                                    <p:set>
                                      <p:cBhvr>
                                        <p:cTn id="252" dur="1" fill="hold">
                                          <p:stCondLst>
                                            <p:cond delay="499"/>
                                          </p:stCondLst>
                                        </p:cTn>
                                        <p:tgtEl>
                                          <p:spTgt spid="3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pic>
        <p:nvPicPr>
          <p:cNvPr id="348" name="圖片 3" descr=""/>
          <p:cNvPicPr/>
          <p:nvPr/>
        </p:nvPicPr>
        <p:blipFill>
          <a:blip r:embed="rId1"/>
          <a:stretch/>
        </p:blipFill>
        <p:spPr>
          <a:xfrm>
            <a:off x="2025720" y="2071800"/>
            <a:ext cx="8140320" cy="4107240"/>
          </a:xfrm>
          <a:prstGeom prst="rect">
            <a:avLst/>
          </a:prstGeom>
          <a:ln w="0">
            <a:noFill/>
          </a:ln>
        </p:spPr>
      </p:pic>
      <p:sp>
        <p:nvSpPr>
          <p:cNvPr id="349" name="文字方塊 7"/>
          <p:cNvSpPr/>
          <p:nvPr/>
        </p:nvSpPr>
        <p:spPr>
          <a:xfrm>
            <a:off x="620640" y="1152360"/>
            <a:ext cx="101808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Tahoma"/>
              </a:rPr>
              <a:t>write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Tahoma"/>
              </a:rPr>
              <a:t>AW</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Tahoma"/>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Tahoma"/>
              </a:rPr>
              <a:t>W</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Tahoma"/>
              </a:rPr>
              <a:t>data</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Tahoma"/>
              </a:rPr>
              <a:t>B</a:t>
            </a:r>
            <a:r>
              <a:rPr b="0" lang="zh-TW" sz="1800" spc="-1" strike="noStrike">
                <a:solidFill>
                  <a:schemeClr val="dk1"/>
                </a:solidFill>
                <a:latin typeface="Times New Roman"/>
                <a:ea typeface="微軟正黑體"/>
              </a:rPr>
              <a:t>通道最後傳輸</a:t>
            </a:r>
            <a:r>
              <a:rPr b="0" lang="en-US" sz="1800" spc="-1" strike="noStrike">
                <a:solidFill>
                  <a:schemeClr val="dk1"/>
                </a:solidFill>
                <a:latin typeface="Times New Roman"/>
                <a:ea typeface="Tahoma"/>
              </a:rPr>
              <a:t>resp</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21" name="PlaceHolder 2"/>
          <p:cNvSpPr>
            <a:spLocks noGrp="1"/>
          </p:cNvSpPr>
          <p:nvPr>
            <p:ph/>
          </p:nvPr>
        </p:nvSpPr>
        <p:spPr>
          <a:xfrm>
            <a:off x="235800" y="1392840"/>
            <a:ext cx="10533240" cy="2264040"/>
          </a:xfrm>
          <a:prstGeom prst="rect">
            <a:avLst/>
          </a:prstGeom>
          <a:noFill/>
          <a:ln w="0">
            <a:noFill/>
          </a:ln>
        </p:spPr>
        <p:txBody>
          <a:bodyPr lIns="91440" rIns="91440" tIns="45720" bIns="45720" anchor="t">
            <a:normAutofit fontScale="96666"/>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Microsoft JhengHei UI"/>
              </a:rPr>
              <a:t>AXI4</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2000" spc="-1" strike="noStrike">
                <a:solidFill>
                  <a:schemeClr val="dk1"/>
                </a:solidFill>
                <a:latin typeface="Times New Roman"/>
                <a:ea typeface="微軟正黑體"/>
              </a:rPr>
              <a:t>主要應用在晶片內系統互聯設計。可實現不同</a:t>
            </a:r>
            <a:r>
              <a:rPr b="0" lang="en-US" sz="2000" spc="-1" strike="noStrike">
                <a:solidFill>
                  <a:schemeClr val="dk1"/>
                </a:solidFill>
                <a:latin typeface="Times New Roman"/>
                <a:ea typeface="微軟正黑體"/>
              </a:rPr>
              <a:t>IP</a:t>
            </a:r>
            <a:r>
              <a:rPr b="0" lang="zh-TW" sz="2000" spc="-1" strike="noStrike">
                <a:solidFill>
                  <a:schemeClr val="dk1"/>
                </a:solidFill>
                <a:latin typeface="Times New Roman"/>
                <a:ea typeface="微軟正黑體"/>
              </a:rPr>
              <a:t>之間透過標準的互連匯流排進行互動，</a:t>
            </a:r>
            <a:endParaRPr b="0" lang="en-US" sz="2000" spc="-1" strike="noStrike">
              <a:solidFill>
                <a:srgbClr val="000000"/>
              </a:solidFill>
              <a:latin typeface="Arial"/>
            </a:endParaRPr>
          </a:p>
          <a:p>
            <a:pPr indent="0" defTabSz="914400">
              <a:lnSpc>
                <a:spcPct val="110000"/>
              </a:lnSpc>
              <a:spcBef>
                <a:spcPts val="1001"/>
              </a:spcBef>
              <a:buNone/>
              <a:tabLst>
                <a:tab algn="l" pos="0"/>
              </a:tabLst>
            </a:pPr>
            <a:r>
              <a:rPr b="0" lang="zh-TW" sz="2000" spc="-1" strike="noStrike">
                <a:solidFill>
                  <a:schemeClr val="dk1"/>
                </a:solidFill>
                <a:latin typeface="Times New Roman"/>
                <a:ea typeface="微軟正黑體"/>
              </a:rPr>
              <a:t>以完成系統內部的所有</a:t>
            </a:r>
            <a:r>
              <a:rPr b="0" lang="en-US" sz="2000" spc="-1" strike="noStrike">
                <a:solidFill>
                  <a:schemeClr val="dk1"/>
                </a:solidFill>
                <a:latin typeface="Times New Roman"/>
                <a:ea typeface="微軟正黑體"/>
              </a:rPr>
              <a:t>IP</a:t>
            </a:r>
            <a:r>
              <a:rPr b="0" lang="zh-TW" sz="2000" spc="-1" strike="noStrike">
                <a:solidFill>
                  <a:schemeClr val="dk1"/>
                </a:solidFill>
                <a:latin typeface="Times New Roman"/>
                <a:ea typeface="微軟正黑體"/>
              </a:rPr>
              <a:t>的通訊。</a:t>
            </a:r>
            <a:endParaRPr b="0" lang="en-US" sz="2000" spc="-1" strike="noStrike">
              <a:solidFill>
                <a:srgbClr val="000000"/>
              </a:solidFill>
              <a:latin typeface="Arial"/>
            </a:endParaRPr>
          </a:p>
          <a:p>
            <a:pPr indent="0" defTabSz="914400">
              <a:lnSpc>
                <a:spcPct val="110000"/>
              </a:lnSpc>
              <a:spcBef>
                <a:spcPts val="1001"/>
              </a:spcBef>
              <a:buNone/>
              <a:tabLst>
                <a:tab algn="l" pos="0"/>
              </a:tabLst>
            </a:pPr>
            <a:r>
              <a:rPr b="0" lang="en-US" sz="2000" spc="-1" strike="noStrike">
                <a:solidFill>
                  <a:schemeClr val="dk1"/>
                </a:solidFill>
                <a:latin typeface="Times New Roman"/>
                <a:ea typeface="微軟正黑體"/>
              </a:rPr>
              <a:t>Master</a:t>
            </a:r>
            <a:r>
              <a:rPr b="0" lang="zh-HK" sz="2000" spc="-1" strike="noStrike">
                <a:solidFill>
                  <a:schemeClr val="dk1"/>
                </a:solidFill>
                <a:latin typeface="Times New Roman"/>
                <a:ea typeface="微軟正黑體"/>
              </a:rPr>
              <a:t>（主）：主導匯流排操作的一方，會發起</a:t>
            </a:r>
            <a:r>
              <a:rPr b="1" lang="zh-HK" sz="2000" spc="-1" strike="noStrike">
                <a:solidFill>
                  <a:schemeClr val="dk1"/>
                </a:solidFill>
                <a:latin typeface="Times New Roman"/>
                <a:ea typeface="微軟正黑體"/>
              </a:rPr>
              <a:t>讀寫</a:t>
            </a:r>
            <a:r>
              <a:rPr b="0" lang="zh-HK" sz="2000" spc="-1" strike="noStrike">
                <a:solidFill>
                  <a:schemeClr val="dk1"/>
                </a:solidFill>
                <a:latin typeface="Times New Roman"/>
                <a:ea typeface="微軟正黑體"/>
              </a:rPr>
              <a:t>請求</a:t>
            </a:r>
            <a:endParaRPr b="0" lang="en-US" sz="2000" spc="-1" strike="noStrike">
              <a:solidFill>
                <a:srgbClr val="000000"/>
              </a:solidFill>
              <a:latin typeface="Arial"/>
            </a:endParaRPr>
          </a:p>
          <a:p>
            <a:pPr indent="0" defTabSz="914400">
              <a:lnSpc>
                <a:spcPct val="110000"/>
              </a:lnSpc>
              <a:spcBef>
                <a:spcPts val="1001"/>
              </a:spcBef>
              <a:buNone/>
              <a:tabLst>
                <a:tab algn="l" pos="0"/>
              </a:tabLst>
            </a:pPr>
            <a:r>
              <a:rPr b="0" lang="en-US" sz="2000" spc="-1" strike="noStrike">
                <a:solidFill>
                  <a:schemeClr val="dk1"/>
                </a:solidFill>
                <a:latin typeface="Times New Roman"/>
                <a:ea typeface="微軟正黑體"/>
              </a:rPr>
              <a:t>Slave</a:t>
            </a:r>
            <a:r>
              <a:rPr b="0" lang="zh-HK" sz="2000" spc="-1" strike="noStrike">
                <a:solidFill>
                  <a:schemeClr val="dk1"/>
                </a:solidFill>
                <a:latin typeface="Times New Roman"/>
                <a:ea typeface="微軟正黑體"/>
              </a:rPr>
              <a:t>（從）：被動響應的一方，等著被 </a:t>
            </a:r>
            <a:r>
              <a:rPr b="0" lang="en-US" sz="2000" spc="-1" strike="noStrike">
                <a:solidFill>
                  <a:schemeClr val="dk1"/>
                </a:solidFill>
                <a:latin typeface="Times New Roman"/>
                <a:ea typeface="微軟正黑體"/>
              </a:rPr>
              <a:t>master </a:t>
            </a:r>
            <a:r>
              <a:rPr b="0" lang="zh-HK" sz="2000" spc="-1" strike="noStrike">
                <a:solidFill>
                  <a:schemeClr val="dk1"/>
                </a:solidFill>
                <a:latin typeface="Times New Roman"/>
                <a:ea typeface="微軟正黑體"/>
              </a:rPr>
              <a:t>控制</a:t>
            </a:r>
            <a:endParaRPr b="0" lang="en-US" sz="2000" spc="-1" strike="noStrike">
              <a:solidFill>
                <a:srgbClr val="000000"/>
              </a:solidFill>
              <a:latin typeface="Arial"/>
            </a:endParaRPr>
          </a:p>
        </p:txBody>
      </p:sp>
      <p:sp>
        <p:nvSpPr>
          <p:cNvPr id="122" name="PlaceHolder 3"/>
          <p:cNvSpPr>
            <a:spLocks noGrp="1"/>
          </p:cNvSpPr>
          <p:nvPr>
            <p:ph type="sldNum" idx="34"/>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23" name="圖片 6" descr=""/>
          <p:cNvPicPr/>
          <p:nvPr/>
        </p:nvPicPr>
        <p:blipFill>
          <a:blip r:embed="rId1"/>
          <a:srcRect l="4803" t="0" r="10122" b="0"/>
          <a:stretch/>
        </p:blipFill>
        <p:spPr>
          <a:xfrm>
            <a:off x="0" y="3878640"/>
            <a:ext cx="5618880" cy="1789200"/>
          </a:xfrm>
          <a:prstGeom prst="rect">
            <a:avLst/>
          </a:prstGeom>
          <a:ln w="0">
            <a:noFill/>
          </a:ln>
        </p:spPr>
      </p:pic>
      <p:pic>
        <p:nvPicPr>
          <p:cNvPr id="124" name="圖片 1" descr=""/>
          <p:cNvPicPr/>
          <p:nvPr/>
        </p:nvPicPr>
        <p:blipFill>
          <a:blip r:embed="rId2"/>
          <a:stretch/>
        </p:blipFill>
        <p:spPr>
          <a:xfrm>
            <a:off x="5763960" y="4239360"/>
            <a:ext cx="6427440" cy="142884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sp>
        <p:nvSpPr>
          <p:cNvPr id="351" name="文字方塊 7"/>
          <p:cNvSpPr/>
          <p:nvPr/>
        </p:nvSpPr>
        <p:spPr>
          <a:xfrm>
            <a:off x="620640" y="1152360"/>
            <a:ext cx="101808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微軟正黑體"/>
              </a:rPr>
              <a:t>read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微軟正黑體"/>
              </a:rPr>
              <a:t>AR</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微軟正黑體"/>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微軟正黑體"/>
              </a:rPr>
              <a:t>R</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微軟正黑體"/>
              </a:rPr>
              <a:t>data</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52" name="圖片 4" descr=""/>
          <p:cNvPicPr/>
          <p:nvPr/>
        </p:nvPicPr>
        <p:blipFill>
          <a:blip r:embed="rId1"/>
          <a:stretch/>
        </p:blipFill>
        <p:spPr>
          <a:xfrm>
            <a:off x="1071000" y="2146320"/>
            <a:ext cx="10049400" cy="3971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1" strike="noStrike" cap="all">
                <a:solidFill>
                  <a:schemeClr val="lt1"/>
                </a:solidFill>
                <a:latin typeface="Times New Roman"/>
                <a:ea typeface="Microsoft JhengHei UI"/>
              </a:rPr>
              <a:t>AXI 4K Boundary</a:t>
            </a:r>
            <a:endParaRPr b="0" lang="en-US" sz="6000" spc="-1" strike="noStrike">
              <a:solidFill>
                <a:srgbClr val="ffffff"/>
              </a:solidFill>
              <a:latin typeface="Arial"/>
            </a:endParaRPr>
          </a:p>
        </p:txBody>
      </p:sp>
      <p:sp>
        <p:nvSpPr>
          <p:cNvPr id="354"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4K Boundary </a:t>
            </a:r>
            <a:r>
              <a:rPr b="1" lang="zh-TW" sz="4400" spc="-1" strike="noStrike">
                <a:solidFill>
                  <a:schemeClr val="dk1"/>
                </a:solidFill>
                <a:latin typeface="Times New Roman"/>
                <a:ea typeface="微軟正黑體"/>
              </a:rPr>
              <a:t>問題</a:t>
            </a:r>
            <a:endParaRPr b="0" lang="en-US" sz="4400" spc="-1" strike="noStrike">
              <a:solidFill>
                <a:srgbClr val="000000"/>
              </a:solidFill>
              <a:latin typeface="Arial"/>
            </a:endParaRPr>
          </a:p>
        </p:txBody>
      </p:sp>
      <p:pic>
        <p:nvPicPr>
          <p:cNvPr id="356" name="圖片 3" descr=""/>
          <p:cNvPicPr/>
          <p:nvPr/>
        </p:nvPicPr>
        <p:blipFill>
          <a:blip r:embed="rId1"/>
          <a:stretch/>
        </p:blipFill>
        <p:spPr>
          <a:xfrm>
            <a:off x="7952040" y="1208520"/>
            <a:ext cx="2114280" cy="4971960"/>
          </a:xfrm>
          <a:prstGeom prst="rect">
            <a:avLst/>
          </a:prstGeom>
          <a:ln w="0">
            <a:noFill/>
          </a:ln>
        </p:spPr>
      </p:pic>
      <p:sp>
        <p:nvSpPr>
          <p:cNvPr id="357" name="箭號: 弧形左彎 5"/>
          <p:cNvSpPr/>
          <p:nvPr/>
        </p:nvSpPr>
        <p:spPr>
          <a:xfrm>
            <a:off x="10196640" y="1424880"/>
            <a:ext cx="381960" cy="1870560"/>
          </a:xfrm>
          <a:prstGeom prst="curvedLeftArrow">
            <a:avLst>
              <a:gd name="adj1" fmla="val 25000"/>
              <a:gd name="adj2" fmla="val 50000"/>
              <a:gd name="adj3" fmla="val 25000"/>
            </a:avLst>
          </a:prstGeom>
          <a:solidFill>
            <a:srgbClr val="ffff0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8" name="箭號: 弧形左彎 6"/>
          <p:cNvSpPr/>
          <p:nvPr/>
        </p:nvSpPr>
        <p:spPr>
          <a:xfrm>
            <a:off x="10221480" y="3448440"/>
            <a:ext cx="381960" cy="1771200"/>
          </a:xfrm>
          <a:prstGeom prst="curvedLeftArrow">
            <a:avLst>
              <a:gd name="adj1" fmla="val 25000"/>
              <a:gd name="adj2" fmla="val 50000"/>
              <a:gd name="adj3" fmla="val 25000"/>
            </a:avLst>
          </a:prstGeom>
          <a:solidFill>
            <a:srgbClr val="00b05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9" name="文字方塊 8"/>
          <p:cNvSpPr/>
          <p:nvPr/>
        </p:nvSpPr>
        <p:spPr>
          <a:xfrm>
            <a:off x="10845360" y="2137320"/>
            <a:ext cx="1041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60" name="文字方塊 15"/>
          <p:cNvSpPr/>
          <p:nvPr/>
        </p:nvSpPr>
        <p:spPr>
          <a:xfrm>
            <a:off x="10845360" y="4209480"/>
            <a:ext cx="1041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61" name="文字方塊 18"/>
          <p:cNvSpPr/>
          <p:nvPr/>
        </p:nvSpPr>
        <p:spPr>
          <a:xfrm>
            <a:off x="162720" y="1424880"/>
            <a:ext cx="7906680" cy="31071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a:t>
            </a:r>
            <a:r>
              <a:rPr b="0" lang="en-US" sz="1800" spc="-1" strike="noStrike">
                <a:solidFill>
                  <a:schemeClr val="dk1"/>
                </a:solidFill>
                <a:latin typeface="Times New Roman"/>
                <a:ea typeface="微軟正黑體"/>
              </a:rPr>
              <a:t>.</a:t>
            </a:r>
            <a:br>
              <a:rPr sz="1800"/>
            </a:br>
            <a:r>
              <a:rPr b="0" lang="zh-TW" sz="1800" spc="-1" strike="noStrike">
                <a:solidFill>
                  <a:schemeClr val="dk1"/>
                </a:solidFill>
                <a:latin typeface="Times New Roman"/>
                <a:ea typeface="微軟正黑體"/>
              </a:rPr>
              <a:t>原因是系統中定義</a:t>
            </a:r>
            <a:r>
              <a:rPr b="0" lang="en-US" sz="1800" spc="-1" strike="noStrike">
                <a:solidFill>
                  <a:srgbClr val="ff0000"/>
                </a:solidFill>
                <a:latin typeface="Times New Roman"/>
                <a:ea typeface="微軟正黑體"/>
              </a:rPr>
              <a:t>page</a:t>
            </a:r>
            <a:r>
              <a:rPr b="0" lang="zh-TW" sz="1800" spc="-1" strike="noStrike">
                <a:solidFill>
                  <a:schemeClr val="dk1"/>
                </a:solidFill>
                <a:latin typeface="Times New Roman"/>
                <a:ea typeface="微軟正黑體"/>
              </a:rPr>
              <a:t>的大小是</a:t>
            </a:r>
            <a:r>
              <a:rPr b="0" lang="en-US" sz="1800" spc="-1" strike="noStrike">
                <a:solidFill>
                  <a:schemeClr val="dk1"/>
                </a:solidFill>
                <a:latin typeface="Times New Roman"/>
                <a:ea typeface="微軟正黑體"/>
              </a:rPr>
              <a:t>4K</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分配 </a:t>
            </a:r>
            <a:r>
              <a:rPr b="0" lang="en-US" sz="1800" spc="-1" strike="noStrike">
                <a:solidFill>
                  <a:schemeClr val="dk1"/>
                </a:solidFill>
                <a:latin typeface="Times New Roman"/>
                <a:ea typeface="微軟正黑體"/>
              </a:rPr>
              <a:t>4KB </a:t>
            </a:r>
            <a:r>
              <a:rPr b="0" lang="zh-TW" sz="1800" spc="-1" strike="noStrike">
                <a:solidFill>
                  <a:schemeClr val="dk1"/>
                </a:solidFill>
                <a:latin typeface="Times New Roman"/>
                <a:ea typeface="微軟正黑體"/>
              </a:rPr>
              <a:t>空間（</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最小位址空間是</a:t>
            </a:r>
            <a:r>
              <a:rPr b="0" lang="en-US" sz="1800" spc="-1" strike="noStrike">
                <a:solidFill>
                  <a:schemeClr val="dk1"/>
                </a:solidFill>
                <a:latin typeface="Times New Roman"/>
                <a:ea typeface="微軟正黑體"/>
              </a:rPr>
              <a:t>4KB</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協議中之所以規定一個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不能跨越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邊界是為了避免一筆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交易訪問兩個 </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（每個</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的地址空間是</a:t>
            </a:r>
            <a:r>
              <a:rPr b="0" lang="en-US" sz="1800" spc="-1" strike="noStrike">
                <a:solidFill>
                  <a:schemeClr val="dk1"/>
                </a:solidFill>
                <a:latin typeface="Times New Roman"/>
                <a:ea typeface="微軟正黑體"/>
              </a:rPr>
              <a:t>4K/1K</a:t>
            </a:r>
            <a:r>
              <a:rPr b="0" lang="zh-TW" sz="1800" spc="-1" strike="noStrike">
                <a:solidFill>
                  <a:schemeClr val="dk1"/>
                </a:solidFill>
                <a:latin typeface="Times New Roman"/>
                <a:ea typeface="微軟正黑體"/>
              </a:rPr>
              <a:t>對齊的）。假如一個</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交易訪問了兩個</a:t>
            </a:r>
            <a:r>
              <a:rPr b="0" lang="en-US" sz="1800" spc="-1" strike="noStrike">
                <a:solidFill>
                  <a:schemeClr val="dk1"/>
                </a:solidFill>
                <a:latin typeface="Times New Roman"/>
                <a:ea typeface="微軟正黑體"/>
              </a:rPr>
              <a:t>slave A </a:t>
            </a:r>
            <a:r>
              <a:rPr b="0" lang="zh-TW" sz="1800" spc="-1" strike="noStrike">
                <a:solidFill>
                  <a:schemeClr val="dk1"/>
                </a:solidFill>
                <a:latin typeface="Times New Roman"/>
                <a:ea typeface="微軟正黑體"/>
              </a:rPr>
              <a:t>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在前</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在後），那麼只有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收到了地址和控制信息，而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不會收到地址和控制信息，因此只有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響應</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並無響應，這就會導致此筆</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交易無法完成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無法返回最後一筆</a:t>
            </a:r>
            <a:r>
              <a:rPr b="0" lang="en-US" sz="1800" spc="-1" strike="noStrike">
                <a:solidFill>
                  <a:schemeClr val="dk1"/>
                </a:solidFill>
                <a:latin typeface="Times New Roman"/>
                <a:ea typeface="微軟正黑體"/>
              </a:rPr>
              <a:t>transfer)</a:t>
            </a:r>
            <a:endParaRPr b="0" lang="en-US" sz="1800" spc="-1" strike="noStrike">
              <a:solidFill>
                <a:srgbClr val="000000"/>
              </a:solidFill>
              <a:latin typeface="Arial"/>
            </a:endParaRPr>
          </a:p>
        </p:txBody>
      </p:sp>
      <p:pic>
        <p:nvPicPr>
          <p:cNvPr id="362" name="圖片 22" descr=""/>
          <p:cNvPicPr/>
          <p:nvPr/>
        </p:nvPicPr>
        <p:blipFill>
          <a:blip r:embed="rId2"/>
          <a:stretch/>
        </p:blipFill>
        <p:spPr>
          <a:xfrm>
            <a:off x="286200" y="5220720"/>
            <a:ext cx="7633800" cy="8582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微軟正黑體"/>
              </a:rPr>
              <a:t>AXI transfer</a:t>
            </a:r>
            <a:endParaRPr b="0" lang="en-US" sz="6600" spc="-1" strike="noStrike">
              <a:solidFill>
                <a:srgbClr val="ffffff"/>
              </a:solidFill>
              <a:latin typeface="Arial"/>
            </a:endParaRPr>
          </a:p>
        </p:txBody>
      </p:sp>
      <p:sp>
        <p:nvSpPr>
          <p:cNvPr id="364"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rgbClr val="000000"/>
              </a:solidFill>
              <a:latin typeface="Arial"/>
            </a:endParaRPr>
          </a:p>
        </p:txBody>
      </p:sp>
      <p:pic>
        <p:nvPicPr>
          <p:cNvPr id="366" name="圖片 4" descr=""/>
          <p:cNvPicPr/>
          <p:nvPr/>
        </p:nvPicPr>
        <p:blipFill>
          <a:blip r:embed="rId1"/>
          <a:stretch/>
        </p:blipFill>
        <p:spPr>
          <a:xfrm>
            <a:off x="3478680" y="3223080"/>
            <a:ext cx="6048360" cy="3047760"/>
          </a:xfrm>
          <a:prstGeom prst="rect">
            <a:avLst/>
          </a:prstGeom>
          <a:ln w="0">
            <a:noFill/>
          </a:ln>
        </p:spPr>
      </p:pic>
      <p:sp>
        <p:nvSpPr>
          <p:cNvPr id="367" name="文字方塊 7"/>
          <p:cNvSpPr/>
          <p:nvPr/>
        </p:nvSpPr>
        <p:spPr>
          <a:xfrm>
            <a:off x="490680" y="1322640"/>
            <a:ext cx="103230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當本次傳輸中資料位寬小於通道本身的資料位寬時，稱為</a:t>
            </a:r>
            <a:r>
              <a:rPr b="0" lang="en-US" sz="1800" spc="-1" strike="noStrike">
                <a:solidFill>
                  <a:srgbClr val="191b1f"/>
                </a:solidFill>
                <a:latin typeface="Times New Roman"/>
                <a:ea typeface="微軟正黑體"/>
              </a:rPr>
              <a:t> </a:t>
            </a:r>
            <a:r>
              <a:rPr b="1" lang="zh-TW" sz="1800" spc="-1" strike="noStrike">
                <a:solidFill>
                  <a:srgbClr val="191b1f"/>
                </a:solidFill>
                <a:latin typeface="Times New Roman"/>
                <a:ea typeface="微軟正黑體"/>
              </a:rPr>
              <a:t>窄位寬資料傳輸</a:t>
            </a:r>
            <a:r>
              <a:rPr b="0" lang="zh-TW" sz="1800" spc="-1" strike="noStrike">
                <a:solidFill>
                  <a:srgbClr val="191b1f"/>
                </a:solidFill>
                <a:latin typeface="Times New Roman"/>
                <a:ea typeface="微軟正黑體"/>
              </a:rPr>
              <a:t>，或直接翻譯成 </a:t>
            </a:r>
            <a:r>
              <a:rPr b="1" lang="zh-TW" sz="1800" spc="-1" strike="noStrike">
                <a:solidFill>
                  <a:srgbClr val="191b1f"/>
                </a:solidFill>
                <a:latin typeface="Times New Roman"/>
                <a:ea typeface="微軟正黑體"/>
              </a:rPr>
              <a:t>窄傳輸</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在窄位元寬寫傳輸中，</a:t>
            </a:r>
            <a:r>
              <a:rPr b="0" lang="en-US" sz="1800" spc="-1" strike="noStrike">
                <a:solidFill>
                  <a:srgbClr val="191b1f"/>
                </a:solidFill>
                <a:latin typeface="Times New Roman"/>
                <a:ea typeface="微軟正黑體"/>
              </a:rPr>
              <a:t>Master </a:t>
            </a:r>
            <a:r>
              <a:rPr b="0" lang="zh-TW" sz="1800" spc="-1" strike="noStrike">
                <a:solidFill>
                  <a:srgbClr val="191b1f"/>
                </a:solidFill>
                <a:latin typeface="Times New Roman"/>
                <a:ea typeface="微軟正黑體"/>
              </a:rPr>
              <a:t>需要告知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資料通道中哪些位元組是有效的，需要使用到寫入資料通道中的 </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訊號中的單一 </a:t>
            </a:r>
            <a:r>
              <a:rPr b="0" lang="en-US" sz="1800" spc="-1" strike="noStrike">
                <a:solidFill>
                  <a:srgbClr val="191b1f"/>
                </a:solidFill>
                <a:latin typeface="Times New Roman"/>
                <a:ea typeface="微軟正黑體"/>
              </a:rPr>
              <a:t>bit </a:t>
            </a:r>
            <a:r>
              <a:rPr b="0" lang="zh-TW" sz="1800" spc="-1" strike="noStrike">
                <a:solidFill>
                  <a:srgbClr val="191b1f"/>
                </a:solidFill>
                <a:latin typeface="Times New Roman"/>
                <a:ea typeface="微軟正黑體"/>
              </a:rPr>
              <a:t>置起，表示對應位置上的位元組有效，對應關係為：</a:t>
            </a:r>
            <a:endParaRPr b="0" lang="en-US" sz="1800" spc="-1" strike="noStrike">
              <a:solidFill>
                <a:srgbClr val="000000"/>
              </a:solidFill>
              <a:latin typeface="Arial"/>
            </a:endParaRPr>
          </a:p>
        </p:txBody>
      </p:sp>
      <p:sp>
        <p:nvSpPr>
          <p:cNvPr id="368" name="文字方塊 9"/>
          <p:cNvSpPr/>
          <p:nvPr/>
        </p:nvSpPr>
        <p:spPr>
          <a:xfrm>
            <a:off x="8953560" y="324792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69" name="文字方塊 10"/>
          <p:cNvSpPr/>
          <p:nvPr/>
        </p:nvSpPr>
        <p:spPr>
          <a:xfrm>
            <a:off x="8963280" y="361728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70" name="文字方塊 11"/>
          <p:cNvSpPr/>
          <p:nvPr/>
        </p:nvSpPr>
        <p:spPr>
          <a:xfrm>
            <a:off x="8963280" y="402912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4’b0010</a:t>
            </a:r>
            <a:endParaRPr b="0" lang="en-US" sz="1800" spc="-1" strike="noStrike">
              <a:solidFill>
                <a:srgbClr val="000000"/>
              </a:solidFill>
              <a:latin typeface="Arial"/>
            </a:endParaRPr>
          </a:p>
        </p:txBody>
      </p:sp>
      <p:sp>
        <p:nvSpPr>
          <p:cNvPr id="371" name="文字方塊 12"/>
          <p:cNvSpPr/>
          <p:nvPr/>
        </p:nvSpPr>
        <p:spPr>
          <a:xfrm>
            <a:off x="8953560" y="441972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4’b0100</a:t>
            </a:r>
            <a:endParaRPr b="0" lang="en-US" sz="1800" spc="-1" strike="noStrike">
              <a:solidFill>
                <a:srgbClr val="000000"/>
              </a:solidFill>
              <a:latin typeface="Arial"/>
            </a:endParaRPr>
          </a:p>
        </p:txBody>
      </p:sp>
      <p:sp>
        <p:nvSpPr>
          <p:cNvPr id="372" name="文字方塊 13"/>
          <p:cNvSpPr/>
          <p:nvPr/>
        </p:nvSpPr>
        <p:spPr>
          <a:xfrm>
            <a:off x="8953560" y="485316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4’b1000</a:t>
            </a:r>
            <a:endParaRPr b="0" lang="en-US" sz="1800" spc="-1" strike="noStrike">
              <a:solidFill>
                <a:srgbClr val="000000"/>
              </a:solidFill>
              <a:latin typeface="Arial"/>
            </a:endParaRPr>
          </a:p>
        </p:txBody>
      </p:sp>
      <p:sp>
        <p:nvSpPr>
          <p:cNvPr id="373" name="文字方塊 14"/>
          <p:cNvSpPr/>
          <p:nvPr/>
        </p:nvSpPr>
        <p:spPr>
          <a:xfrm>
            <a:off x="8953560" y="5286240"/>
            <a:ext cx="18601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74" name="文字方塊 16"/>
          <p:cNvSpPr/>
          <p:nvPr/>
        </p:nvSpPr>
        <p:spPr>
          <a:xfrm>
            <a:off x="566280" y="3617280"/>
            <a:ext cx="2792880" cy="255852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5</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8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0x0</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rgbClr val="000000"/>
              </a:solidFill>
              <a:latin typeface="Arial"/>
            </a:endParaRPr>
          </a:p>
        </p:txBody>
      </p:sp>
      <p:sp>
        <p:nvSpPr>
          <p:cNvPr id="376" name="文字方塊 7"/>
          <p:cNvSpPr/>
          <p:nvPr/>
        </p:nvSpPr>
        <p:spPr>
          <a:xfrm>
            <a:off x="490680" y="1322640"/>
            <a:ext cx="1003500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位元寬的匯流排上進行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位元寬傳輸，起始位址為 </a:t>
            </a:r>
            <a:r>
              <a:rPr b="0" lang="en-US" sz="1800" spc="-1" strike="noStrike">
                <a:solidFill>
                  <a:srgbClr val="ff0000"/>
                </a:solidFill>
                <a:latin typeface="Times New Roman"/>
                <a:ea typeface="微軟正黑體"/>
              </a:rPr>
              <a:t>0x4</a:t>
            </a:r>
            <a:r>
              <a:rPr b="0" lang="en-US" sz="1800" spc="-1" strike="noStrike">
                <a:solidFill>
                  <a:srgbClr val="191b1f"/>
                </a:solidFill>
                <a:latin typeface="Times New Roman"/>
                <a:ea typeface="微軟正黑體"/>
              </a:rPr>
              <a:t> </a:t>
            </a:r>
            <a:r>
              <a:rPr b="0" lang="zh-TW" sz="1800" spc="-1" strike="noStrike">
                <a:solidFill>
                  <a:srgbClr val="191b1f"/>
                </a:solidFill>
                <a:latin typeface="Times New Roman"/>
                <a:ea typeface="微軟正黑體"/>
              </a:rPr>
              <a:t>。此時假設儲存媒體位寬與匯流排位寬一致，為 </a:t>
            </a:r>
            <a:r>
              <a:rPr b="0" lang="en-US" sz="1800" spc="-1" strike="noStrike">
                <a:solidFill>
                  <a:srgbClr val="191b1f"/>
                </a:solidFill>
                <a:latin typeface="Times New Roman"/>
                <a:ea typeface="微軟正黑體"/>
              </a:rPr>
              <a:t>64 bit</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中，從機取得整個匯流排上的 </a:t>
            </a: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資料儲存至儲存媒體中，例如 </a:t>
            </a:r>
            <a:r>
              <a:rPr b="0" lang="en-US" sz="1800" spc="-1" strike="noStrike">
                <a:solidFill>
                  <a:srgbClr val="191b1f"/>
                </a:solidFill>
                <a:latin typeface="Times New Roman"/>
                <a:ea typeface="微軟正黑體"/>
              </a:rPr>
              <a:t>DDR</a:t>
            </a:r>
            <a:r>
              <a:rPr b="0" lang="zh-TW" sz="1800" spc="-1" strike="noStrike">
                <a:solidFill>
                  <a:srgbClr val="191b1f"/>
                </a:solidFill>
                <a:latin typeface="Times New Roman"/>
                <a:ea typeface="微軟正黑體"/>
              </a:rPr>
              <a:t>，並利用</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作為 </a:t>
            </a:r>
            <a:r>
              <a:rPr b="0" lang="en-US" sz="1800" spc="-1" strike="noStrike">
                <a:solidFill>
                  <a:srgbClr val="191b1f"/>
                </a:solidFill>
                <a:latin typeface="Times New Roman"/>
                <a:ea typeface="微軟正黑體"/>
              </a:rPr>
              <a:t>mask </a:t>
            </a:r>
            <a:r>
              <a:rPr b="0" lang="zh-TW" sz="1800" spc="-1" strike="noStrike">
                <a:solidFill>
                  <a:srgbClr val="191b1f"/>
                </a:solidFill>
                <a:latin typeface="Times New Roman"/>
                <a:ea typeface="微軟正黑體"/>
              </a:rPr>
              <a:t>訊號屏蔽無效的低 </a:t>
            </a:r>
            <a:r>
              <a:rPr b="0" lang="en-US" sz="1800" spc="-1" strike="noStrike">
                <a:solidFill>
                  <a:srgbClr val="191b1f"/>
                </a:solidFill>
                <a:latin typeface="Times New Roman"/>
                <a:ea typeface="微軟正黑體"/>
              </a:rPr>
              <a:t>32 bit</a:t>
            </a:r>
            <a:r>
              <a:rPr b="0" lang="zh-TW" sz="1800" spc="-1" strike="noStrike">
                <a:solidFill>
                  <a:srgbClr val="191b1f"/>
                </a:solidFill>
                <a:latin typeface="Times New Roman"/>
                <a:ea typeface="微軟正黑體"/>
              </a:rPr>
              <a:t>（例如 </a:t>
            </a:r>
            <a:r>
              <a:rPr b="0" lang="en-US" sz="1800" spc="-1" strike="noStrike">
                <a:solidFill>
                  <a:srgbClr val="191b1f"/>
                </a:solidFill>
                <a:latin typeface="Times New Roman"/>
                <a:ea typeface="微軟正黑體"/>
              </a:rPr>
              <a:t>DDR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DQM </a:t>
            </a:r>
            <a:r>
              <a:rPr b="0" lang="zh-TW" sz="1800" spc="-1" strike="noStrike">
                <a:solidFill>
                  <a:srgbClr val="191b1f"/>
                </a:solidFill>
                <a:latin typeface="Times New Roman"/>
                <a:ea typeface="微軟正黑體"/>
              </a:rPr>
              <a:t>訊號）。這時候儲存媒體的寫入位址為 </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，但實際上只從位址 </a:t>
            </a:r>
            <a:r>
              <a:rPr b="0" lang="en-US" sz="1800" spc="-1" strike="noStrike">
                <a:solidFill>
                  <a:srgbClr val="191b1f"/>
                </a:solidFill>
                <a:latin typeface="Times New Roman"/>
                <a:ea typeface="微軟正黑體"/>
              </a:rPr>
              <a:t>0x4 </a:t>
            </a:r>
            <a:r>
              <a:rPr b="0" lang="zh-TW" sz="1800" spc="-1" strike="noStrike">
                <a:solidFill>
                  <a:srgbClr val="191b1f"/>
                </a:solidFill>
                <a:latin typeface="Times New Roman"/>
                <a:ea typeface="微軟正黑體"/>
              </a:rPr>
              <a:t>開始寫入了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資料。在後續的 </a:t>
            </a:r>
            <a:r>
              <a:rPr b="0" lang="en-US" sz="1800" spc="-1" strike="noStrike">
                <a:solidFill>
                  <a:srgbClr val="191b1f"/>
                </a:solidFill>
                <a:latin typeface="Times New Roman"/>
                <a:ea typeface="微軟正黑體"/>
              </a:rPr>
              <a:t>transfer </a:t>
            </a:r>
            <a:r>
              <a:rPr b="0" lang="zh-TW" sz="1800" spc="-1" strike="noStrike">
                <a:solidFill>
                  <a:srgbClr val="191b1f"/>
                </a:solidFill>
                <a:latin typeface="Times New Roman"/>
                <a:ea typeface="微軟正黑體"/>
              </a:rPr>
              <a:t>繼續按以上模式工作。</a:t>
            </a:r>
            <a:endParaRPr b="0" lang="en-US" sz="1800" spc="-1" strike="noStrike">
              <a:solidFill>
                <a:srgbClr val="000000"/>
              </a:solidFill>
              <a:latin typeface="Arial"/>
            </a:endParaRPr>
          </a:p>
        </p:txBody>
      </p:sp>
      <p:pic>
        <p:nvPicPr>
          <p:cNvPr id="377" name="圖片 3" descr=""/>
          <p:cNvPicPr/>
          <p:nvPr/>
        </p:nvPicPr>
        <p:blipFill>
          <a:blip r:embed="rId1"/>
          <a:stretch/>
        </p:blipFill>
        <p:spPr>
          <a:xfrm>
            <a:off x="2602800" y="3956040"/>
            <a:ext cx="8329320" cy="2028240"/>
          </a:xfrm>
          <a:prstGeom prst="rect">
            <a:avLst/>
          </a:prstGeom>
          <a:ln w="0">
            <a:noFill/>
          </a:ln>
        </p:spPr>
      </p:pic>
      <p:sp>
        <p:nvSpPr>
          <p:cNvPr id="378" name="文字方塊 5"/>
          <p:cNvSpPr/>
          <p:nvPr/>
        </p:nvSpPr>
        <p:spPr>
          <a:xfrm>
            <a:off x="10800720" y="3956040"/>
            <a:ext cx="13906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79" name="文字方塊 6"/>
          <p:cNvSpPr/>
          <p:nvPr/>
        </p:nvSpPr>
        <p:spPr>
          <a:xfrm>
            <a:off x="10800720" y="4315320"/>
            <a:ext cx="1390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80" name="文字方塊 8"/>
          <p:cNvSpPr/>
          <p:nvPr/>
        </p:nvSpPr>
        <p:spPr>
          <a:xfrm>
            <a:off x="10800720" y="4680720"/>
            <a:ext cx="1390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8’h0f</a:t>
            </a:r>
            <a:endParaRPr b="0" lang="en-US" sz="1800" spc="-1" strike="noStrike">
              <a:solidFill>
                <a:srgbClr val="000000"/>
              </a:solidFill>
              <a:latin typeface="Arial"/>
            </a:endParaRPr>
          </a:p>
        </p:txBody>
      </p:sp>
      <p:sp>
        <p:nvSpPr>
          <p:cNvPr id="381" name="文字方塊 15"/>
          <p:cNvSpPr/>
          <p:nvPr/>
        </p:nvSpPr>
        <p:spPr>
          <a:xfrm>
            <a:off x="10800720" y="5084280"/>
            <a:ext cx="13906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82" name="文字方塊 16"/>
          <p:cNvSpPr/>
          <p:nvPr/>
        </p:nvSpPr>
        <p:spPr>
          <a:xfrm>
            <a:off x="0" y="3499560"/>
            <a:ext cx="2764800" cy="297000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3</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0x4</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64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Unaligned</a:t>
            </a:r>
            <a:r>
              <a:rPr b="1" lang="en-US" sz="4000" spc="-1" strike="noStrike">
                <a:solidFill>
                  <a:schemeClr val="dk1"/>
                </a:solidFill>
                <a:latin typeface="Times New Roman"/>
                <a:ea typeface="微軟正黑體"/>
              </a:rPr>
              <a:t> transfers</a:t>
            </a:r>
            <a:endParaRPr b="0" lang="en-US" sz="4000" spc="-1" strike="noStrike">
              <a:solidFill>
                <a:srgbClr val="000000"/>
              </a:solidFill>
              <a:latin typeface="Arial"/>
            </a:endParaRPr>
          </a:p>
        </p:txBody>
      </p:sp>
      <p:sp>
        <p:nvSpPr>
          <p:cNvPr id="384" name="文字方塊 7"/>
          <p:cNvSpPr/>
          <p:nvPr/>
        </p:nvSpPr>
        <p:spPr>
          <a:xfrm>
            <a:off x="490680" y="1322640"/>
            <a:ext cx="1031796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AXI </a:t>
            </a:r>
            <a:r>
              <a:rPr b="0" lang="zh-TW" sz="1800" spc="-1" strike="noStrike">
                <a:solidFill>
                  <a:srgbClr val="191b1f"/>
                </a:solidFill>
                <a:latin typeface="Times New Roman"/>
                <a:ea typeface="微軟正黑體"/>
              </a:rPr>
              <a:t>協定支援位址非對齊的傳輸，允許突發傳輸的首字節位址，即起始位址與</a:t>
            </a:r>
            <a:r>
              <a:rPr b="1" lang="zh-TW" sz="1800" spc="-1" strike="noStrike">
                <a:solidFill>
                  <a:srgbClr val="191b1f"/>
                </a:solidFill>
                <a:latin typeface="Times New Roman"/>
                <a:ea typeface="微軟正黑體"/>
              </a:rPr>
              <a:t>突發傳輸位元寬</a:t>
            </a:r>
            <a:r>
              <a:rPr b="0" lang="zh-TW" sz="1800" spc="-1" strike="noStrike">
                <a:solidFill>
                  <a:srgbClr val="191b1f"/>
                </a:solidFill>
                <a:latin typeface="Times New Roman"/>
                <a:ea typeface="微軟正黑體"/>
              </a:rPr>
              <a:t>不對齊。舉個例子，總線位寬為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時，如果起始位址為 </a:t>
            </a:r>
            <a:r>
              <a:rPr b="0" lang="en-US" sz="1800" spc="-1" strike="noStrike">
                <a:solidFill>
                  <a:srgbClr val="191b1f"/>
                </a:solidFill>
                <a:latin typeface="Times New Roman"/>
                <a:ea typeface="微軟正黑體"/>
              </a:rPr>
              <a:t>0x1002 </a:t>
            </a:r>
            <a:r>
              <a:rPr b="0" lang="zh-TW" sz="1800" spc="-1" strike="noStrike">
                <a:solidFill>
                  <a:srgbClr val="191b1f"/>
                </a:solidFill>
                <a:latin typeface="Times New Roman"/>
                <a:ea typeface="微軟正黑體"/>
              </a:rPr>
              <a:t>，則產生了非對齊現象。與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位元寬匯流排對齊的位址需要能被</a:t>
            </a:r>
            <a:r>
              <a:rPr b="0" lang="en-US" sz="1800" spc="-1" strike="noStrike">
                <a:solidFill>
                  <a:srgbClr val="191b1f"/>
                </a:solidFill>
                <a:latin typeface="Times New Roman"/>
                <a:ea typeface="微軟正黑體"/>
              </a:rPr>
              <a:t>4 </a:t>
            </a:r>
            <a:r>
              <a:rPr b="0" lang="zh-TW" sz="1800" spc="-1" strike="noStrike">
                <a:solidFill>
                  <a:srgbClr val="191b1f"/>
                </a:solidFill>
                <a:latin typeface="Times New Roman"/>
                <a:ea typeface="微軟正黑體"/>
              </a:rPr>
              <a:t>整除，即 </a:t>
            </a:r>
            <a:r>
              <a:rPr b="0" lang="en-US" sz="1800" spc="-1" strike="noStrike">
                <a:solidFill>
                  <a:srgbClr val="191b1f"/>
                </a:solidFill>
                <a:latin typeface="Times New Roman"/>
                <a:ea typeface="微軟正黑體"/>
              </a:rPr>
              <a:t>ADDR[1:0] = 2'b0</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385" name="圖片 4" descr=""/>
          <p:cNvPicPr/>
          <p:nvPr/>
        </p:nvPicPr>
        <p:blipFill>
          <a:blip r:embed="rId1"/>
          <a:stretch/>
        </p:blipFill>
        <p:spPr>
          <a:xfrm>
            <a:off x="2086920" y="2797560"/>
            <a:ext cx="6486840" cy="2857320"/>
          </a:xfrm>
          <a:prstGeom prst="rect">
            <a:avLst/>
          </a:prstGeom>
          <a:ln w="0">
            <a:noFill/>
          </a:ln>
        </p:spPr>
      </p:pic>
      <p:sp>
        <p:nvSpPr>
          <p:cNvPr id="386" name="文字方塊 10"/>
          <p:cNvSpPr/>
          <p:nvPr/>
        </p:nvSpPr>
        <p:spPr>
          <a:xfrm>
            <a:off x="490680" y="5745240"/>
            <a:ext cx="109814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起始位址為</a:t>
            </a:r>
            <a:r>
              <a:rPr b="0" lang="en-US" sz="1800" spc="-1" strike="noStrike">
                <a:solidFill>
                  <a:srgbClr val="191b1f"/>
                </a:solidFill>
                <a:latin typeface="Times New Roman"/>
                <a:ea typeface="微軟正黑體"/>
              </a:rPr>
              <a:t>0x1</a:t>
            </a:r>
            <a:r>
              <a:rPr b="0" lang="zh-TW" sz="1800" spc="-1" strike="noStrike">
                <a:solidFill>
                  <a:srgbClr val="191b1f"/>
                </a:solidFill>
                <a:latin typeface="Times New Roman"/>
                <a:ea typeface="微軟正黑體"/>
              </a:rPr>
              <a:t>，非對齊，但主機透過增加一位元組的填充資料將</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的實際位址調整為對齊的</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，並以</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訊號為</a:t>
            </a:r>
            <a:r>
              <a:rPr b="0" lang="en-US" sz="1800" spc="-1" strike="noStrike">
                <a:solidFill>
                  <a:srgbClr val="191b1f"/>
                </a:solidFill>
                <a:latin typeface="Times New Roman"/>
                <a:ea typeface="微軟正黑體"/>
              </a:rPr>
              <a:t>4'b1110 </a:t>
            </a:r>
            <a:r>
              <a:rPr b="0" lang="zh-TW" sz="1800" spc="-1" strike="noStrike">
                <a:solidFill>
                  <a:srgbClr val="191b1f"/>
                </a:solidFill>
                <a:latin typeface="Times New Roman"/>
                <a:ea typeface="微軟正黑體"/>
              </a:rPr>
              <a:t>標識出最低位元組上無效的填充資料。</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在讀取傳輸中，從機也依照同樣的原則，在讀取資料中填入無效資料以實現對齊，由主機自行分離。</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ordering ModEL</a:t>
            </a:r>
            <a:endParaRPr b="0" lang="en-US" sz="6600" spc="-1" strike="noStrike">
              <a:solidFill>
                <a:srgbClr val="ffffff"/>
              </a:solidFill>
              <a:latin typeface="Arial"/>
            </a:endParaRPr>
          </a:p>
        </p:txBody>
      </p:sp>
      <p:sp>
        <p:nvSpPr>
          <p:cNvPr id="388"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pic>
        <p:nvPicPr>
          <p:cNvPr id="390" name="圖片 3" descr=""/>
          <p:cNvPicPr/>
          <p:nvPr/>
        </p:nvPicPr>
        <p:blipFill>
          <a:blip r:embed="rId1"/>
          <a:stretch/>
        </p:blipFill>
        <p:spPr>
          <a:xfrm>
            <a:off x="3004200" y="1909080"/>
            <a:ext cx="5229360" cy="942480"/>
          </a:xfrm>
          <a:prstGeom prst="rect">
            <a:avLst/>
          </a:prstGeom>
          <a:ln w="0">
            <a:noFill/>
          </a:ln>
        </p:spPr>
      </p:pic>
      <p:pic>
        <p:nvPicPr>
          <p:cNvPr id="391" name="圖片 6" descr=""/>
          <p:cNvPicPr/>
          <p:nvPr/>
        </p:nvPicPr>
        <p:blipFill>
          <a:blip r:embed="rId2"/>
          <a:stretch/>
        </p:blipFill>
        <p:spPr>
          <a:xfrm>
            <a:off x="2966400" y="3958560"/>
            <a:ext cx="5248440" cy="942480"/>
          </a:xfrm>
          <a:prstGeom prst="rect">
            <a:avLst/>
          </a:prstGeom>
          <a:ln w="0">
            <a:noFill/>
          </a:ln>
        </p:spPr>
      </p:pic>
      <p:pic>
        <p:nvPicPr>
          <p:cNvPr id="392" name="圖片 15" descr=""/>
          <p:cNvPicPr/>
          <p:nvPr/>
        </p:nvPicPr>
        <p:blipFill>
          <a:blip r:embed="rId3"/>
          <a:stretch/>
        </p:blipFill>
        <p:spPr>
          <a:xfrm>
            <a:off x="3142080" y="5776560"/>
            <a:ext cx="5210280" cy="932760"/>
          </a:xfrm>
          <a:prstGeom prst="rect">
            <a:avLst/>
          </a:prstGeom>
          <a:ln w="0">
            <a:noFill/>
          </a:ln>
        </p:spPr>
      </p:pic>
      <p:sp>
        <p:nvSpPr>
          <p:cNvPr id="393" name="文字方塊 18"/>
          <p:cNvSpPr/>
          <p:nvPr/>
        </p:nvSpPr>
        <p:spPr>
          <a:xfrm>
            <a:off x="214200" y="992880"/>
            <a:ext cx="11066040" cy="88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1199"/>
              </a:spcAft>
            </a:pPr>
            <a:r>
              <a:rPr b="1" lang="en-US" sz="1400" spc="-1" strike="noStrike">
                <a:solidFill>
                  <a:srgbClr val="ff0000"/>
                </a:solidFill>
                <a:latin typeface="Times New Roman"/>
                <a:ea typeface="微軟正黑體"/>
              </a:rPr>
              <a:t>Outstanding</a:t>
            </a:r>
            <a:endParaRPr b="0" lang="en-US" sz="1400" spc="-1" strike="noStrike">
              <a:solidFill>
                <a:srgbClr val="000000"/>
              </a:solidFill>
              <a:latin typeface="Arial"/>
            </a:endParaRPr>
          </a:p>
          <a:p>
            <a:pPr defTabSz="914400">
              <a:lnSpc>
                <a:spcPct val="100000"/>
              </a:lnSpc>
              <a:spcAft>
                <a:spcPts val="1199"/>
              </a:spcAft>
            </a:pP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不用等上一次傳輸完成就開始發送新的傳輸位址的能力</a:t>
            </a:r>
            <a:br>
              <a:rPr sz="1400"/>
            </a:br>
            <a:r>
              <a:rPr b="0" lang="zh-TW" sz="1400" spc="-1" strike="noStrike">
                <a:solidFill>
                  <a:schemeClr val="dk1"/>
                </a:solidFill>
                <a:latin typeface="Times New Roman"/>
                <a:ea typeface="微軟正黑體"/>
              </a:rPr>
              <a:t>，因此系統可以實現並行傳輸從而使得系統效能得以提升。如下圖：</a:t>
            </a:r>
            <a:endParaRPr b="0" lang="en-US" sz="1400" spc="-1" strike="noStrike">
              <a:solidFill>
                <a:srgbClr val="000000"/>
              </a:solidFill>
              <a:latin typeface="Arial"/>
            </a:endParaRPr>
          </a:p>
        </p:txBody>
      </p:sp>
      <p:sp>
        <p:nvSpPr>
          <p:cNvPr id="394" name="文字方塊 20"/>
          <p:cNvSpPr/>
          <p:nvPr/>
        </p:nvSpPr>
        <p:spPr>
          <a:xfrm>
            <a:off x="213840" y="2790360"/>
            <a:ext cx="1106604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b050"/>
                </a:solidFill>
                <a:latin typeface="Times New Roman"/>
                <a:ea typeface="微軟正黑體"/>
              </a:rPr>
              <a:t>Out of order</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不同傳輸請求之間完成順序不一定與發出順序一致，</a:t>
            </a:r>
            <a:r>
              <a:rPr b="1" lang="en-US" sz="1400" spc="-1" strike="noStrike">
                <a:solidFill>
                  <a:schemeClr val="dk1"/>
                </a:solidFill>
                <a:latin typeface="Times New Roman"/>
                <a:ea typeface="微軟正黑體"/>
              </a:rPr>
              <a:t>EX: </a:t>
            </a:r>
            <a:r>
              <a:rPr b="1" lang="zh-TW" sz="1400" spc="-1" strike="noStrike">
                <a:solidFill>
                  <a:schemeClr val="dk1"/>
                </a:solidFill>
                <a:latin typeface="Times New Roman"/>
                <a:ea typeface="微軟正黑體"/>
              </a:rPr>
              <a:t>傳向快儲存區域的傳輸資料不需要等待先前傳向慢儲存區域的傳輸完成，就提前完成傳輸的操作。</a:t>
            </a:r>
            <a:br>
              <a:rPr sz="1400"/>
            </a:br>
            <a:r>
              <a:rPr b="0" lang="zh-TW" sz="1400" spc="-1" strike="noStrike">
                <a:solidFill>
                  <a:schemeClr val="dk1"/>
                </a:solidFill>
                <a:latin typeface="Times New Roman"/>
                <a:ea typeface="微軟正黑體"/>
              </a:rPr>
              <a:t>由於減少了傳輸的 </a:t>
            </a:r>
            <a:r>
              <a:rPr b="0" lang="en-US" sz="1400" spc="-1" strike="noStrike">
                <a:solidFill>
                  <a:schemeClr val="dk1"/>
                </a:solidFill>
                <a:latin typeface="Times New Roman"/>
                <a:ea typeface="微軟正黑體"/>
              </a:rPr>
              <a:t>latency</a:t>
            </a:r>
            <a:r>
              <a:rPr b="0" lang="zh-TW" sz="1400" spc="-1" strike="noStrike">
                <a:solidFill>
                  <a:schemeClr val="dk1"/>
                </a:solidFill>
                <a:latin typeface="Times New Roman"/>
                <a:ea typeface="微軟正黑體"/>
              </a:rPr>
              <a:t>，系統的傳輸效能也得以提升，但是同一個 </a:t>
            </a:r>
            <a:r>
              <a:rPr b="0" lang="en-US" sz="1400" spc="-1" strike="noStrike">
                <a:solidFill>
                  <a:schemeClr val="dk1"/>
                </a:solidFill>
                <a:latin typeface="Times New Roman"/>
                <a:ea typeface="微軟正黑體"/>
              </a:rPr>
              <a:t>burst </a:t>
            </a:r>
            <a:r>
              <a:rPr b="0" lang="zh-TW" sz="1400" spc="-1" strike="noStrike">
                <a:solidFill>
                  <a:schemeClr val="dk1"/>
                </a:solidFill>
                <a:latin typeface="Times New Roman"/>
                <a:ea typeface="微軟正黑體"/>
              </a:rPr>
              <a:t>中的 </a:t>
            </a:r>
            <a:r>
              <a:rPr b="0" lang="en-US" sz="1400" spc="-1" strike="noStrike">
                <a:solidFill>
                  <a:schemeClr val="dk1"/>
                </a:solidFill>
                <a:latin typeface="Times New Roman"/>
                <a:ea typeface="微軟正黑體"/>
              </a:rPr>
              <a:t>transfer </a:t>
            </a:r>
            <a:r>
              <a:rPr b="0" lang="zh-TW" sz="1400" spc="-1" strike="noStrike">
                <a:solidFill>
                  <a:schemeClr val="dk1"/>
                </a:solidFill>
                <a:latin typeface="Times New Roman"/>
                <a:ea typeface="微軟正黑體"/>
              </a:rPr>
              <a:t>必須是依序的。如下圖：</a:t>
            </a:r>
            <a:endParaRPr b="0" lang="en-US" sz="1400" spc="-1" strike="noStrike">
              <a:solidFill>
                <a:srgbClr val="000000"/>
              </a:solidFill>
              <a:latin typeface="Arial"/>
            </a:endParaRPr>
          </a:p>
        </p:txBody>
      </p:sp>
      <p:sp>
        <p:nvSpPr>
          <p:cNvPr id="395" name="文字方塊 22"/>
          <p:cNvSpPr/>
          <p:nvPr/>
        </p:nvSpPr>
        <p:spPr>
          <a:xfrm>
            <a:off x="214200" y="4743360"/>
            <a:ext cx="1106604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70c0"/>
                </a:solidFill>
                <a:latin typeface="Times New Roman"/>
                <a:ea typeface="微軟正黑體"/>
              </a:rPr>
              <a:t>Interleaving</a:t>
            </a:r>
            <a:r>
              <a:rPr b="1" lang="en-US" sz="1400" spc="-1" strike="noStrike">
                <a:solidFill>
                  <a:schemeClr val="dk1"/>
                </a:solidFill>
                <a:latin typeface="Times New Roman"/>
                <a:ea typeface="微軟正黑體"/>
              </a:rPr>
              <a:t>  </a:t>
            </a:r>
            <a:r>
              <a:rPr b="1" lang="en-US" sz="1400" spc="-1" strike="noStrike">
                <a:solidFill>
                  <a:srgbClr val="ff0000"/>
                </a:solidFill>
                <a:latin typeface="Times New Roman"/>
                <a:ea typeface="微軟正黑體"/>
              </a:rPr>
              <a:t>(AXI 4 </a:t>
            </a:r>
            <a:r>
              <a:rPr b="1" lang="zh-TW" sz="1400" spc="-1" strike="noStrike">
                <a:solidFill>
                  <a:srgbClr val="ff0000"/>
                </a:solidFill>
                <a:latin typeface="Times New Roman"/>
                <a:ea typeface="微軟正黑體"/>
              </a:rPr>
              <a:t>不支援</a:t>
            </a:r>
            <a:r>
              <a:rPr b="1" lang="en-US" sz="1400" spc="-1" strike="noStrike">
                <a:solidFill>
                  <a:srgbClr val="ff0000"/>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允許多個 </a:t>
            </a:r>
            <a:r>
              <a:rPr b="1" lang="en-US" sz="1400" spc="-1" strike="noStrike">
                <a:solidFill>
                  <a:schemeClr val="dk1"/>
                </a:solidFill>
                <a:latin typeface="Times New Roman"/>
                <a:ea typeface="微軟正黑體"/>
              </a:rPr>
              <a:t>Transaction ID </a:t>
            </a:r>
            <a:r>
              <a:rPr b="1" lang="zh-TW" sz="1400" spc="-1" strike="noStrike">
                <a:solidFill>
                  <a:schemeClr val="dk1"/>
                </a:solidFill>
                <a:latin typeface="Times New Roman"/>
                <a:ea typeface="微軟正黑體"/>
              </a:rPr>
              <a:t>交錯發送資料，</a:t>
            </a:r>
            <a:r>
              <a:rPr b="1" lang="en-US" sz="1400" spc="-1" strike="noStrike">
                <a:solidFill>
                  <a:schemeClr val="dk1"/>
                </a:solidFill>
                <a:latin typeface="Times New Roman"/>
                <a:ea typeface="微軟正黑體"/>
              </a:rPr>
              <a:t>EX: ID = 0 </a:t>
            </a:r>
            <a:r>
              <a:rPr b="1" lang="zh-TW" sz="1400" spc="-1" strike="noStrike">
                <a:solidFill>
                  <a:schemeClr val="dk1"/>
                </a:solidFill>
                <a:latin typeface="Times New Roman"/>
                <a:ea typeface="微軟正黑體"/>
              </a:rPr>
              <a:t>傳送一筆資料，還沒傳送完時，</a:t>
            </a:r>
            <a:r>
              <a:rPr b="1" lang="en-US" sz="1400" spc="-1" strike="noStrike">
                <a:solidFill>
                  <a:schemeClr val="dk1"/>
                </a:solidFill>
                <a:latin typeface="Times New Roman"/>
                <a:ea typeface="微軟正黑體"/>
              </a:rPr>
              <a:t>ID = 1 </a:t>
            </a:r>
            <a:r>
              <a:rPr b="1" lang="zh-TW" sz="1400" spc="-1" strike="noStrike">
                <a:solidFill>
                  <a:schemeClr val="dk1"/>
                </a:solidFill>
                <a:latin typeface="Times New Roman"/>
                <a:ea typeface="微軟正黑體"/>
              </a:rPr>
              <a:t>的資料也開始傳送</a:t>
            </a:r>
            <a:br>
              <a:rPr sz="1400"/>
            </a:br>
            <a:r>
              <a:rPr b="0" lang="zh-TW" sz="1400" spc="-1" strike="noStrike">
                <a:solidFill>
                  <a:schemeClr val="dk1"/>
                </a:solidFill>
                <a:latin typeface="Times New Roman"/>
                <a:ea typeface="微軟正黑體"/>
              </a:rPr>
              <a:t>寫入資料交織 </a:t>
            </a:r>
            <a:r>
              <a:rPr b="0" lang="en-US" sz="1400" spc="-1" strike="noStrike">
                <a:solidFill>
                  <a:schemeClr val="dk1"/>
                </a:solidFill>
                <a:latin typeface="Times New Roman"/>
                <a:ea typeface="微軟正黑體"/>
              </a:rPr>
              <a:t>(interleaving) </a:t>
            </a:r>
            <a:r>
              <a:rPr b="0" lang="zh-TW" sz="1400" spc="-1" strike="noStrike">
                <a:solidFill>
                  <a:schemeClr val="dk1"/>
                </a:solidFill>
                <a:latin typeface="Times New Roman"/>
                <a:ea typeface="微軟正黑體"/>
              </a:rPr>
              <a:t>是指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介面能夠接收來自不同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的交錯資料。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介面聲明寫入資料交織的深度，該深度指示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介面是否可以接受來自具有不同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的來源的交錯資料寫入。如下圖：</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pic>
        <p:nvPicPr>
          <p:cNvPr id="397" name="圖片 4" descr=""/>
          <p:cNvPicPr/>
          <p:nvPr/>
        </p:nvPicPr>
        <p:blipFill>
          <a:blip r:embed="rId1"/>
          <a:stretch/>
        </p:blipFill>
        <p:spPr>
          <a:xfrm>
            <a:off x="2842920" y="3621600"/>
            <a:ext cx="6505920" cy="2971440"/>
          </a:xfrm>
          <a:prstGeom prst="rect">
            <a:avLst/>
          </a:prstGeom>
          <a:ln w="0">
            <a:noFill/>
          </a:ln>
        </p:spPr>
      </p:pic>
      <p:sp>
        <p:nvSpPr>
          <p:cNvPr id="398" name="文字方塊 7"/>
          <p:cNvSpPr/>
          <p:nvPr/>
        </p:nvSpPr>
        <p:spPr>
          <a:xfrm>
            <a:off x="450000" y="899280"/>
            <a:ext cx="11349720" cy="3427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Write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寫的話，只有最後一筆，才會回傳對應的 </a:t>
            </a:r>
            <a:r>
              <a:rPr b="0" lang="en-US" sz="1800" spc="-1" strike="noStrike">
                <a:solidFill>
                  <a:srgbClr val="191b1f"/>
                </a:solidFill>
                <a:latin typeface="Times New Roman"/>
                <a:ea typeface="微軟正黑體"/>
              </a:rPr>
              <a:t>BID</a:t>
            </a:r>
            <a:r>
              <a:rPr b="0" lang="zh-TW" sz="1800" spc="-1" strike="noStrike">
                <a:solidFill>
                  <a:srgbClr val="191b1f"/>
                </a:solidFill>
                <a:latin typeface="Times New Roman"/>
                <a:ea typeface="微軟正黑體"/>
              </a:rPr>
              <a:t>，對應整個 </a:t>
            </a:r>
            <a:r>
              <a:rPr b="0" lang="en-US" sz="1800" spc="-1" strike="noStrike">
                <a:solidFill>
                  <a:srgbClr val="191b1f"/>
                </a:solidFill>
                <a:latin typeface="Times New Roman"/>
                <a:ea typeface="微軟正黑體"/>
              </a:rPr>
              <a:t>Transaction</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先發出了地址為 </a:t>
            </a:r>
            <a:r>
              <a:rPr b="0" lang="en-US" sz="1800" spc="-1" strike="noStrike">
                <a:solidFill>
                  <a:srgbClr val="191b1f"/>
                </a:solidFill>
                <a:latin typeface="Times New Roman"/>
                <a:ea typeface="微軟正黑體"/>
              </a:rPr>
              <a:t>A</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0 </a:t>
            </a:r>
            <a:r>
              <a:rPr b="0" lang="zh-TW" sz="1800" spc="-1" strike="noStrike">
                <a:solidFill>
                  <a:srgbClr val="191b1f"/>
                </a:solidFill>
                <a:latin typeface="Times New Roman"/>
                <a:ea typeface="微軟正黑體"/>
              </a:rPr>
              <a:t>的寫入請求，然後又發出了地址為 </a:t>
            </a:r>
            <a:r>
              <a:rPr b="0" lang="en-US" sz="1800" spc="-1" strike="noStrike">
                <a:solidFill>
                  <a:srgbClr val="191b1f"/>
                </a:solidFill>
                <a:latin typeface="Times New Roman"/>
                <a:ea typeface="微軟正黑體"/>
              </a:rPr>
              <a:t>B</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1 </a:t>
            </a:r>
            <a:r>
              <a:rPr b="0" lang="zh-TW" sz="1800" spc="-1" strike="noStrike">
                <a:solidFill>
                  <a:srgbClr val="191b1f"/>
                </a:solidFill>
                <a:latin typeface="Times New Roman"/>
                <a:ea typeface="微軟正黑體"/>
              </a:rPr>
              <a:t>的寫請求，為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可以看到紅色的寫請求雖然在藍色的寫之後，但實際上先完成了，也就是說對於不同的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，整個 </a:t>
            </a:r>
            <a:r>
              <a:rPr b="0" lang="en-US" sz="1800" spc="-1" strike="noStrike">
                <a:solidFill>
                  <a:srgbClr val="191b1f"/>
                </a:solidFill>
                <a:latin typeface="Times New Roman"/>
                <a:ea typeface="微軟正黑體"/>
              </a:rPr>
              <a:t>transaction </a:t>
            </a:r>
            <a:r>
              <a:rPr b="0" lang="zh-TW" sz="1800" spc="-1" strike="noStrike">
                <a:solidFill>
                  <a:srgbClr val="191b1f"/>
                </a:solidFill>
                <a:latin typeface="Times New Roman"/>
                <a:ea typeface="微軟正黑體"/>
              </a:rPr>
              <a:t>是可以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對於藍色的寫和紅色的寫，可以看到在藍色的寫中間穿插了紅色的寫，也就是說對於不同的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，彼此之間是可以 </a:t>
            </a:r>
            <a:r>
              <a:rPr b="0" lang="en-US" sz="1800" spc="-1" strike="noStrike">
                <a:solidFill>
                  <a:srgbClr val="0070c0"/>
                </a:solidFill>
                <a:latin typeface="Times New Roman"/>
                <a:ea typeface="微軟正黑體"/>
              </a:rPr>
              <a:t>Interleave </a:t>
            </a:r>
            <a:r>
              <a:rPr b="0" lang="zh-TW" sz="1400" spc="-1" strike="noStrike">
                <a:solidFill>
                  <a:srgbClr val="191b1f"/>
                </a:solidFill>
                <a:latin typeface="Times New Roman"/>
                <a:ea typeface="微軟正黑體"/>
              </a:rPr>
              <a:t>（</a:t>
            </a:r>
            <a:r>
              <a:rPr b="0" lang="zh-TW" sz="1400" spc="-1" strike="noStrike">
                <a:solidFill>
                  <a:srgbClr val="ff0000"/>
                </a:solidFill>
                <a:latin typeface="Times New Roman"/>
                <a:ea typeface="微軟正黑體"/>
              </a:rPr>
              <a:t>在 </a:t>
            </a:r>
            <a:r>
              <a:rPr b="0" lang="en-US" sz="1400" spc="-1" strike="noStrike">
                <a:solidFill>
                  <a:srgbClr val="ff0000"/>
                </a:solidFill>
                <a:latin typeface="Times New Roman"/>
                <a:ea typeface="微軟正黑體"/>
              </a:rPr>
              <a:t>AXI4 </a:t>
            </a:r>
            <a:r>
              <a:rPr b="0" lang="zh-TW" sz="1400" spc="-1" strike="noStrike">
                <a:solidFill>
                  <a:srgbClr val="ff0000"/>
                </a:solidFill>
                <a:latin typeface="Times New Roman"/>
                <a:ea typeface="微軟正黑體"/>
              </a:rPr>
              <a:t>中已移除 </a:t>
            </a:r>
            <a:r>
              <a:rPr b="0" lang="en-US" sz="1400" spc="-1" strike="noStrike">
                <a:solidFill>
                  <a:srgbClr val="ff0000"/>
                </a:solidFill>
                <a:latin typeface="Times New Roman"/>
                <a:ea typeface="微軟正黑體"/>
              </a:rPr>
              <a:t>WID</a:t>
            </a:r>
            <a:r>
              <a:rPr b="0" lang="zh-TW" sz="1400" spc="-1" strike="noStrike">
                <a:solidFill>
                  <a:srgbClr val="ff0000"/>
                </a:solidFill>
                <a:latin typeface="Times New Roman"/>
                <a:ea typeface="微軟正黑體"/>
              </a:rPr>
              <a:t>，因此也不支援 </a:t>
            </a:r>
            <a:r>
              <a:rPr b="0" lang="en-US" sz="1400" spc="-1" strike="noStrike">
                <a:solidFill>
                  <a:srgbClr val="ff0000"/>
                </a:solidFill>
                <a:latin typeface="Times New Roman"/>
                <a:ea typeface="微軟正黑體"/>
              </a:rPr>
              <a:t>Interleave</a:t>
            </a:r>
            <a:r>
              <a:rPr b="0" lang="zh-TW" sz="1400" spc="-1" strike="noStrike">
                <a:solidFill>
                  <a:srgbClr val="191b1f"/>
                </a:solidFill>
                <a:latin typeface="Times New Roman"/>
                <a:ea typeface="微軟正黑體"/>
              </a:rPr>
              <a:t>，移除的原因是因為設計過於複雜，且需要消耗額外的大量面積）</a:t>
            </a:r>
            <a:endParaRPr b="0" lang="en-US" sz="1400" spc="-1" strike="noStrike">
              <a:solidFill>
                <a:srgbClr val="000000"/>
              </a:solidFill>
              <a:latin typeface="Arial"/>
            </a:endParaRPr>
          </a:p>
        </p:txBody>
      </p:sp>
      <p:sp>
        <p:nvSpPr>
          <p:cNvPr id="399" name="文字方塊 10"/>
          <p:cNvSpPr/>
          <p:nvPr/>
        </p:nvSpPr>
        <p:spPr>
          <a:xfrm>
            <a:off x="5086440" y="6540840"/>
            <a:ext cx="25455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Write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26" name="PlaceHolder 2"/>
          <p:cNvSpPr>
            <a:spLocks noGrp="1"/>
          </p:cNvSpPr>
          <p:nvPr>
            <p:ph/>
          </p:nvPr>
        </p:nvSpPr>
        <p:spPr>
          <a:xfrm>
            <a:off x="235800" y="1392840"/>
            <a:ext cx="10533240" cy="479556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AXI3</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2000" spc="-1" strike="noStrike">
                <a:solidFill>
                  <a:srgbClr val="191b1f"/>
                </a:solidFill>
                <a:latin typeface="Times New Roman"/>
                <a:ea typeface="微軟正黑體"/>
              </a:rPr>
              <a:t>主要區別如下：</a:t>
            </a:r>
            <a:endParaRPr b="0" lang="en-US" sz="20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AXI4</a:t>
            </a:r>
            <a:r>
              <a:rPr b="0" lang="zh-TW" sz="1800" spc="-1" strike="noStrike">
                <a:solidFill>
                  <a:schemeClr val="dk1"/>
                </a:solidFill>
                <a:latin typeface="Times New Roman"/>
                <a:ea typeface="微軟正黑體"/>
              </a:rPr>
              <a:t>支援更長的突發傳輸（</a:t>
            </a:r>
            <a:r>
              <a:rPr b="0" lang="en-US" sz="1800" spc="-1" strike="noStrike">
                <a:solidFill>
                  <a:schemeClr val="dk1"/>
                </a:solidFill>
                <a:latin typeface="Times New Roman"/>
                <a:ea typeface="微軟正黑體"/>
              </a:rPr>
              <a:t>AxLEN</a:t>
            </a:r>
            <a:r>
              <a:rPr b="0" lang="zh-TW" sz="1800" spc="-1" strike="noStrike">
                <a:solidFill>
                  <a:schemeClr val="dk1"/>
                </a:solidFill>
                <a:latin typeface="Times New Roman"/>
                <a:ea typeface="微軟正黑體"/>
              </a:rPr>
              <a:t>從</a:t>
            </a:r>
            <a:r>
              <a:rPr b="0" lang="en-US" sz="1800" spc="-1" strike="noStrike">
                <a:solidFill>
                  <a:schemeClr val="dk1"/>
                </a:solidFill>
                <a:latin typeface="Times New Roman"/>
                <a:ea typeface="微軟正黑體"/>
              </a:rPr>
              <a:t>4bit</a:t>
            </a:r>
            <a:r>
              <a:rPr b="0" lang="zh-TW" sz="1800" spc="-1" strike="noStrike">
                <a:solidFill>
                  <a:schemeClr val="dk1"/>
                </a:solidFill>
                <a:latin typeface="Times New Roman"/>
                <a:ea typeface="微軟正黑體"/>
              </a:rPr>
              <a:t>擴展為</a:t>
            </a:r>
            <a:r>
              <a:rPr b="0" lang="en-US" sz="1800" spc="-1" strike="noStrike">
                <a:solidFill>
                  <a:schemeClr val="dk1"/>
                </a:solidFill>
                <a:latin typeface="Times New Roman"/>
                <a:ea typeface="微軟正黑體"/>
              </a:rPr>
              <a:t>8bit</a:t>
            </a:r>
            <a:r>
              <a:rPr b="0" lang="zh-TW" sz="1800" spc="-1" strike="noStrike">
                <a:solidFill>
                  <a:schemeClr val="dk1"/>
                </a:solidFill>
                <a:latin typeface="Times New Roman"/>
                <a:ea typeface="微軟正黑體"/>
              </a:rPr>
              <a:t>，對應的</a:t>
            </a:r>
            <a:r>
              <a:rPr b="0" lang="zh-TW" sz="1800" spc="-1" strike="noStrike" u="sng">
                <a:solidFill>
                  <a:schemeClr val="dk1"/>
                </a:solidFill>
                <a:uFillTx/>
                <a:latin typeface="Times New Roman"/>
                <a:ea typeface="微軟正黑體"/>
                <a:hlinkClick r:id="rId1"/>
              </a:rPr>
              <a:t>突發長度</a:t>
            </a:r>
            <a:r>
              <a:rPr b="0" lang="zh-TW" sz="1800" spc="-1" strike="noStrike">
                <a:solidFill>
                  <a:schemeClr val="dk1"/>
                </a:solidFill>
                <a:latin typeface="Times New Roman"/>
                <a:ea typeface="微軟正黑體"/>
              </a:rPr>
              <a:t>最大可以到</a:t>
            </a:r>
            <a:r>
              <a:rPr b="0" lang="en-US" sz="1800" spc="-1" strike="noStrike">
                <a:solidFill>
                  <a:schemeClr val="dk1"/>
                </a:solidFill>
                <a:latin typeface="Times New Roman"/>
                <a:ea typeface="微軟正黑體"/>
              </a:rPr>
              <a:t>256</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增加了</a:t>
            </a:r>
            <a:r>
              <a:rPr b="0" lang="en-US" sz="1800" spc="-1" strike="noStrike">
                <a:solidFill>
                  <a:schemeClr val="dk1"/>
                </a:solidFill>
                <a:latin typeface="Times New Roman"/>
                <a:ea typeface="微軟正黑體"/>
              </a:rPr>
              <a:t>QoS</a:t>
            </a:r>
            <a:r>
              <a:rPr b="0" lang="zh-TW" sz="1800" spc="-1" strike="noStrike">
                <a:solidFill>
                  <a:schemeClr val="dk1"/>
                </a:solidFill>
                <a:latin typeface="Times New Roman"/>
                <a:ea typeface="微軟正黑體"/>
              </a:rPr>
              <a:t>訊號，以提供服務品質。減少延遲，便於仲裁；</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多</a:t>
            </a:r>
            <a:r>
              <a:rPr b="0" lang="en-US" sz="1800" spc="-1" strike="noStrike">
                <a:solidFill>
                  <a:schemeClr val="dk1"/>
                </a:solidFill>
                <a:latin typeface="Times New Roman"/>
                <a:ea typeface="微軟正黑體"/>
              </a:rPr>
              <a:t>Slave Region</a:t>
            </a:r>
            <a:r>
              <a:rPr b="0" lang="zh-TW" sz="1800" spc="-1" strike="noStrike">
                <a:solidFill>
                  <a:schemeClr val="dk1"/>
                </a:solidFill>
                <a:latin typeface="Times New Roman"/>
                <a:ea typeface="微軟正黑體"/>
              </a:rPr>
              <a:t>（即</a:t>
            </a:r>
            <a:r>
              <a:rPr b="0" lang="en-US" sz="1800" spc="-1" strike="noStrike">
                <a:solidFill>
                  <a:schemeClr val="dk1"/>
                </a:solidFill>
                <a:latin typeface="Times New Roman"/>
                <a:ea typeface="微軟正黑體"/>
              </a:rPr>
              <a:t>AxRegion</a:t>
            </a:r>
            <a:r>
              <a:rPr b="0" lang="zh-TW" sz="1800" spc="-1" strike="noStrike">
                <a:solidFill>
                  <a:schemeClr val="dk1"/>
                </a:solidFill>
                <a:latin typeface="Times New Roman"/>
                <a:ea typeface="微軟正黑體"/>
              </a:rPr>
              <a:t>訊號）；</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移除了</a:t>
            </a:r>
            <a:r>
              <a:rPr b="0" lang="en-US" sz="1800" spc="-1" strike="noStrike">
                <a:solidFill>
                  <a:schemeClr val="dk1"/>
                </a:solidFill>
                <a:latin typeface="Times New Roman"/>
                <a:ea typeface="微軟正黑體"/>
              </a:rPr>
              <a:t>WID</a:t>
            </a:r>
            <a:r>
              <a:rPr b="0" lang="zh-TW" sz="1800" spc="-1" strike="noStrike">
                <a:solidFill>
                  <a:schemeClr val="dk1"/>
                </a:solidFill>
                <a:latin typeface="Times New Roman"/>
                <a:ea typeface="微軟正黑體"/>
              </a:rPr>
              <a:t>訊號，因此不支援寫入資料</a:t>
            </a:r>
            <a:r>
              <a:rPr b="0" lang="en-US" sz="1800" spc="-1" strike="noStrike">
                <a:solidFill>
                  <a:schemeClr val="dk1"/>
                </a:solidFill>
                <a:latin typeface="Times New Roman"/>
                <a:ea typeface="微軟正黑體"/>
              </a:rPr>
              <a:t>interleave</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AxLOCK</a:t>
            </a:r>
            <a:r>
              <a:rPr b="0" lang="zh-TW" sz="1800" spc="-1" strike="noStrike">
                <a:solidFill>
                  <a:schemeClr val="dk1"/>
                </a:solidFill>
                <a:latin typeface="Times New Roman"/>
                <a:ea typeface="微軟正黑體"/>
              </a:rPr>
              <a:t>從</a:t>
            </a:r>
            <a:r>
              <a:rPr b="0" lang="en-US" sz="1800" spc="-1" strike="noStrike">
                <a:solidFill>
                  <a:schemeClr val="dk1"/>
                </a:solidFill>
                <a:latin typeface="Times New Roman"/>
                <a:ea typeface="微軟正黑體"/>
              </a:rPr>
              <a:t>2bit</a:t>
            </a:r>
            <a:r>
              <a:rPr b="0" lang="zh-TW" sz="1800" spc="-1" strike="noStrike">
                <a:solidFill>
                  <a:schemeClr val="dk1"/>
                </a:solidFill>
                <a:latin typeface="Times New Roman"/>
                <a:ea typeface="微軟正黑體"/>
              </a:rPr>
              <a:t>變成</a:t>
            </a:r>
            <a:r>
              <a:rPr b="0" lang="en-US" sz="1800" spc="-1" strike="noStrike">
                <a:solidFill>
                  <a:schemeClr val="dk1"/>
                </a:solidFill>
                <a:latin typeface="Times New Roman"/>
                <a:ea typeface="微軟正黑體"/>
              </a:rPr>
              <a:t>1bit</a:t>
            </a:r>
            <a:r>
              <a:rPr b="0" lang="zh-TW" sz="1800" spc="-1" strike="noStrike">
                <a:solidFill>
                  <a:schemeClr val="dk1"/>
                </a:solidFill>
                <a:latin typeface="Times New Roman"/>
                <a:ea typeface="微軟正黑體"/>
              </a:rPr>
              <a:t>，不再支援</a:t>
            </a:r>
            <a:r>
              <a:rPr b="0" lang="en-US" sz="1800" spc="-1" strike="noStrike">
                <a:solidFill>
                  <a:schemeClr val="dk1"/>
                </a:solidFill>
                <a:latin typeface="Times New Roman"/>
                <a:ea typeface="微軟正黑體"/>
              </a:rPr>
              <a:t>Lock Transfer</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寫回應必須在寫資料和寫地址全部給了以後才允許回傳（之前可以在給了寫資料以後就回傳回應）；</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Write Response</a:t>
            </a:r>
            <a:r>
              <a:rPr b="0" lang="zh-TW" sz="1800" spc="-1" strike="noStrike">
                <a:solidFill>
                  <a:schemeClr val="dk1"/>
                </a:solidFill>
                <a:latin typeface="Times New Roman"/>
                <a:ea typeface="微軟正黑體"/>
              </a:rPr>
              <a:t>必須傳完地址和資料以後才能回傳；</a:t>
            </a:r>
            <a:endParaRPr b="0" lang="en-US" sz="1800" spc="-1" strike="noStrike">
              <a:solidFill>
                <a:srgbClr val="000000"/>
              </a:solidFill>
              <a:latin typeface="Arial"/>
            </a:endParaRPr>
          </a:p>
        </p:txBody>
      </p:sp>
      <p:sp>
        <p:nvSpPr>
          <p:cNvPr id="127" name="PlaceHolder 3"/>
          <p:cNvSpPr>
            <a:spLocks noGrp="1"/>
          </p:cNvSpPr>
          <p:nvPr>
            <p:ph type="sldNum" idx="35"/>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sp>
        <p:nvSpPr>
          <p:cNvPr id="401" name="文字方塊 7"/>
          <p:cNvSpPr/>
          <p:nvPr/>
        </p:nvSpPr>
        <p:spPr>
          <a:xfrm>
            <a:off x="450000" y="1106280"/>
            <a:ext cx="11349720" cy="2695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Read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讀的話每一次 </a:t>
            </a:r>
            <a:r>
              <a:rPr b="0" lang="en-US" sz="1800" spc="-1" strike="noStrike">
                <a:solidFill>
                  <a:srgbClr val="191b1f"/>
                </a:solidFill>
                <a:latin typeface="Times New Roman"/>
                <a:ea typeface="微軟正黑體"/>
              </a:rPr>
              <a:t>transfer</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都會回傳對應的 </a:t>
            </a:r>
            <a:r>
              <a:rPr b="0" lang="en-US" sz="1800" spc="-1" strike="noStrike">
                <a:solidFill>
                  <a:srgbClr val="191b1f"/>
                </a:solidFill>
                <a:latin typeface="Times New Roman"/>
                <a:ea typeface="微軟正黑體"/>
              </a:rPr>
              <a:t>RID</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先發出請求的位址後回傳資料回來，也就是讀取也支援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紅色的讀取操作先完成，也就是不同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之間支援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紅色的讀中間包含著藍色的讀，藍色的讀中間也包含紅色的讀，也就是讀也支援 </a:t>
            </a:r>
            <a:r>
              <a:rPr b="0" lang="en-US" sz="1800" spc="-1" strike="noStrike">
                <a:solidFill>
                  <a:schemeClr val="accent2"/>
                </a:solidFill>
                <a:latin typeface="Times New Roman"/>
                <a:ea typeface="微軟正黑體"/>
              </a:rPr>
              <a:t>Interleave </a:t>
            </a:r>
            <a:r>
              <a:rPr b="0" lang="en-US" sz="1800" spc="-1" strike="noStrike">
                <a:solidFill>
                  <a:srgbClr val="191b1f"/>
                </a:solidFill>
                <a:latin typeface="Times New Roman"/>
                <a:ea typeface="微軟正黑體"/>
              </a:rPr>
              <a:t>(</a:t>
            </a: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AXI4 </a:t>
            </a:r>
            <a:r>
              <a:rPr b="0" lang="zh-TW" sz="1800" spc="-1" strike="noStrike">
                <a:solidFill>
                  <a:srgbClr val="191b1f"/>
                </a:solidFill>
                <a:latin typeface="Times New Roman"/>
                <a:ea typeface="微軟正黑體"/>
              </a:rPr>
              <a:t>中依然保留</a:t>
            </a:r>
            <a:r>
              <a:rPr b="0" lang="en-US" sz="1800" spc="-1" strike="noStrike">
                <a:solidFill>
                  <a:srgbClr val="191b1f"/>
                </a:solidFill>
                <a:latin typeface="Times New Roman"/>
                <a:ea typeface="微軟正黑體"/>
              </a:rPr>
              <a:t>)</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同一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內部之間是保持順序的</a:t>
            </a:r>
            <a:endParaRPr b="0" lang="en-US" sz="1800" spc="-1" strike="noStrike">
              <a:solidFill>
                <a:srgbClr val="000000"/>
              </a:solidFill>
              <a:latin typeface="Arial"/>
            </a:endParaRPr>
          </a:p>
        </p:txBody>
      </p:sp>
      <p:sp>
        <p:nvSpPr>
          <p:cNvPr id="402" name="文字方塊 10"/>
          <p:cNvSpPr/>
          <p:nvPr/>
        </p:nvSpPr>
        <p:spPr>
          <a:xfrm>
            <a:off x="5086440" y="6540840"/>
            <a:ext cx="25455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Write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pic>
        <p:nvPicPr>
          <p:cNvPr id="403" name="圖片 3" descr=""/>
          <p:cNvPicPr/>
          <p:nvPr/>
        </p:nvPicPr>
        <p:blipFill>
          <a:blip r:embed="rId1"/>
          <a:stretch/>
        </p:blipFill>
        <p:spPr>
          <a:xfrm>
            <a:off x="2229840" y="4178160"/>
            <a:ext cx="7332120" cy="23619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sp>
        <p:nvSpPr>
          <p:cNvPr id="405" name="文字方塊 4"/>
          <p:cNvSpPr/>
          <p:nvPr/>
        </p:nvSpPr>
        <p:spPr>
          <a:xfrm>
            <a:off x="490320" y="1227600"/>
            <a:ext cx="11002680" cy="25704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相同</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 </a:t>
            </a:r>
            <a:r>
              <a:rPr b="0" lang="en-US" sz="1800" spc="-1" strike="noStrike">
                <a:solidFill>
                  <a:schemeClr val="dk1"/>
                </a:solidFill>
                <a:latin typeface="Times New Roman"/>
                <a:ea typeface="微軟正黑體"/>
              </a:rPr>
              <a:t>ordered</a:t>
            </a:r>
            <a:r>
              <a:rPr b="0" lang="zh-TW" sz="1800" spc="-1" strike="noStrike">
                <a:solidFill>
                  <a:schemeClr val="dk1"/>
                </a:solidFill>
                <a:latin typeface="Times New Roman"/>
                <a:ea typeface="微軟正黑體"/>
              </a:rPr>
              <a:t>，不同的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a:t>
            </a:r>
            <a:r>
              <a:rPr b="0" lang="en-US" sz="1800" spc="-1" strike="noStrike">
                <a:solidFill>
                  <a:schemeClr val="dk1"/>
                </a:solidFill>
                <a:latin typeface="Times New Roman"/>
                <a:ea typeface="微軟正黑體"/>
              </a:rPr>
              <a:t>transaction order no restrict</a:t>
            </a:r>
            <a:r>
              <a:rPr b="0" lang="zh-TW" sz="1800" spc="-1" strike="noStrike">
                <a:solidFill>
                  <a:schemeClr val="dk1"/>
                </a:solidFill>
                <a:latin typeface="Times New Roman"/>
                <a:ea typeface="微軟正黑體"/>
              </a:rPr>
              <a:t>。 同一 </a:t>
            </a:r>
            <a:r>
              <a:rPr b="0" lang="en-US" sz="1800" spc="-1" strike="noStrike">
                <a:solidFill>
                  <a:schemeClr val="dk1"/>
                </a:solidFill>
                <a:latin typeface="Times New Roman"/>
                <a:ea typeface="微軟正黑體"/>
              </a:rPr>
              <a:t>ID</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端必須依照接收到的</a:t>
            </a:r>
            <a:r>
              <a:rPr b="0" lang="en-US" sz="1800" spc="-1" strike="noStrike">
                <a:solidFill>
                  <a:schemeClr val="dk1"/>
                </a:solidFill>
                <a:latin typeface="Times New Roman"/>
                <a:ea typeface="微軟正黑體"/>
              </a:rPr>
              <a:t>address</a:t>
            </a:r>
            <a:r>
              <a:rPr b="0" lang="zh-TW" sz="1800" spc="-1" strike="noStrike">
                <a:solidFill>
                  <a:schemeClr val="dk1"/>
                </a:solidFill>
                <a:latin typeface="Times New Roman"/>
                <a:ea typeface="微軟正黑體"/>
              </a:rPr>
              <a:t>順序來傳送</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ARID</a:t>
            </a:r>
            <a:r>
              <a:rPr b="0" lang="zh-TW" sz="1800" spc="-1" strike="noStrike">
                <a:solidFill>
                  <a:schemeClr val="dk1"/>
                </a:solidFill>
                <a:latin typeface="Times New Roman"/>
                <a:ea typeface="微軟正黑體"/>
              </a:rPr>
              <a:t>，同一個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傳回的同一個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必須是依照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的順序來傳送的。 在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中，同一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必須按 </a:t>
            </a:r>
            <a:r>
              <a:rPr b="0" lang="en-US" sz="1800" spc="-1" strike="noStrike">
                <a:solidFill>
                  <a:schemeClr val="dk1"/>
                </a:solidFill>
                <a:latin typeface="Times New Roman"/>
                <a:ea typeface="微軟正黑體"/>
              </a:rPr>
              <a:t>master issue address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order </a:t>
            </a:r>
            <a:r>
              <a:rPr b="0" lang="zh-TW" sz="1800" spc="-1" strike="noStrike">
                <a:solidFill>
                  <a:schemeClr val="dk1"/>
                </a:solidFill>
                <a:latin typeface="Times New Roman"/>
                <a:ea typeface="微軟正黑體"/>
              </a:rPr>
              <a:t>來回傳。</a:t>
            </a: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800" spc="-1" strike="noStrike">
                <a:solidFill>
                  <a:schemeClr val="dk1"/>
                </a:solidFill>
                <a:latin typeface="Times New Roman"/>
                <a:ea typeface="微軟正黑體"/>
              </a:rPr>
              <a:t>Writing data ordering</a:t>
            </a:r>
            <a:r>
              <a:rPr b="0" lang="zh-TW" sz="1800" spc="-1" strike="noStrike">
                <a:solidFill>
                  <a:schemeClr val="dk1"/>
                </a:solidFill>
                <a:latin typeface="Times New Roman"/>
                <a:ea typeface="微軟正黑體"/>
              </a:rPr>
              <a:t>：如果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不支援 </a:t>
            </a:r>
            <a:r>
              <a:rPr b="0" lang="en-US" sz="1800" spc="-1" strike="noStrike">
                <a:solidFill>
                  <a:schemeClr val="dk1"/>
                </a:solidFill>
                <a:latin typeface="Times New Roman"/>
                <a:ea typeface="微軟正黑體"/>
              </a:rPr>
              <a:t>interleave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write</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在發送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的時候，與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的順序必須是一致的。同樣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在處理的過程中，也必須確保 </a:t>
            </a:r>
            <a:r>
              <a:rPr b="0" lang="en-US" sz="1800" spc="-1" strike="noStrike">
                <a:solidFill>
                  <a:schemeClr val="dk1"/>
                </a:solidFill>
                <a:latin typeface="Times New Roman"/>
                <a:ea typeface="微軟正黑體"/>
              </a:rPr>
              <a:t>data </a:t>
            </a:r>
            <a:r>
              <a:rPr b="0" lang="zh-TW" sz="1800" spc="-1" strike="noStrike">
                <a:solidFill>
                  <a:schemeClr val="dk1"/>
                </a:solidFill>
                <a:latin typeface="Times New Roman"/>
                <a:ea typeface="微軟正黑體"/>
              </a:rPr>
              <a:t>的順序與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的順序也是一致的。 </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與 </a:t>
            </a:r>
            <a:r>
              <a:rPr b="0" lang="en-US" sz="1800" spc="-1" strike="noStrike">
                <a:solidFill>
                  <a:schemeClr val="dk1"/>
                </a:solidFill>
                <a:latin typeface="Times New Roman"/>
                <a:ea typeface="微軟正黑體"/>
              </a:rPr>
              <a:t>WID </a:t>
            </a:r>
            <a:r>
              <a:rPr b="0" lang="zh-TW" sz="1800" spc="-1" strike="noStrike">
                <a:solidFill>
                  <a:schemeClr val="dk1"/>
                </a:solidFill>
                <a:latin typeface="Times New Roman"/>
                <a:ea typeface="微軟正黑體"/>
              </a:rPr>
              <a:t>號無關</a:t>
            </a:r>
            <a:r>
              <a:rPr b="0"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1523880" y="1463040"/>
            <a:ext cx="9915480" cy="234000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Atomic Access</a:t>
            </a:r>
            <a:endParaRPr b="0" lang="en-US" sz="6600" spc="-1" strike="noStrike">
              <a:solidFill>
                <a:srgbClr val="ffffff"/>
              </a:solidFill>
              <a:latin typeface="Arial"/>
            </a:endParaRPr>
          </a:p>
        </p:txBody>
      </p:sp>
      <p:sp>
        <p:nvSpPr>
          <p:cNvPr id="407" name="PlaceHolder 2"/>
          <p:cNvSpPr>
            <a:spLocks noGrp="1"/>
          </p:cNvSpPr>
          <p:nvPr>
            <p:ph type="subTitle"/>
          </p:nvPr>
        </p:nvSpPr>
        <p:spPr>
          <a:xfrm>
            <a:off x="1527120" y="3858840"/>
            <a:ext cx="9143280" cy="1325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09" name="文字方塊 3"/>
          <p:cNvSpPr/>
          <p:nvPr/>
        </p:nvSpPr>
        <p:spPr>
          <a:xfrm>
            <a:off x="408600" y="1040400"/>
            <a:ext cx="10647000" cy="420444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協定中使用的是 </a:t>
            </a:r>
            <a:r>
              <a:rPr b="0" lang="en-US" sz="1800" spc="-1" strike="noStrike">
                <a:solidFill>
                  <a:schemeClr val="dk1"/>
                </a:solidFill>
                <a:latin typeface="Times New Roman"/>
                <a:ea typeface="微軟正黑體"/>
              </a:rPr>
              <a:t>AxLOCK </a:t>
            </a:r>
            <a:r>
              <a:rPr b="0" lang="zh-TW" sz="1800" spc="-1" strike="noStrike">
                <a:solidFill>
                  <a:schemeClr val="dk1"/>
                </a:solidFill>
                <a:latin typeface="Times New Roman"/>
                <a:ea typeface="微軟正黑體"/>
              </a:rPr>
              <a:t>訊號來實現 </a:t>
            </a:r>
            <a:r>
              <a:rPr b="0" lang="en-US" sz="1800" spc="-1" strike="noStrike">
                <a:solidFill>
                  <a:schemeClr val="dk1"/>
                </a:solidFill>
                <a:latin typeface="Times New Roman"/>
                <a:ea typeface="微軟正黑體"/>
              </a:rPr>
              <a:t>Atomic </a:t>
            </a:r>
            <a:r>
              <a:rPr b="0" lang="zh-TW" sz="1800" spc="-1" strike="noStrike">
                <a:solidFill>
                  <a:schemeClr val="dk1"/>
                </a:solidFill>
                <a:latin typeface="Times New Roman"/>
                <a:ea typeface="微軟正黑體"/>
              </a:rPr>
              <a:t>相關的功能，</a:t>
            </a:r>
            <a:endParaRPr b="0" lang="en-US" sz="1800" spc="-1" strike="noStrike">
              <a:solidFill>
                <a:srgbClr val="000000"/>
              </a:solidFill>
              <a:latin typeface="Arial"/>
            </a:endParaRPr>
          </a:p>
          <a:p>
            <a:pPr defTabSz="914400">
              <a:lnSpc>
                <a:spcPct val="150000"/>
              </a:lnSpc>
            </a:pPr>
            <a:r>
              <a:rPr b="0" lang="en-US" sz="1800" spc="-1" strike="noStrike">
                <a:solidFill>
                  <a:schemeClr val="dk1"/>
                </a:solidFill>
                <a:latin typeface="Times New Roman"/>
                <a:ea typeface="微軟正黑體"/>
              </a:rPr>
              <a:t>EX: master1 </a:t>
            </a:r>
            <a:r>
              <a:rPr b="0" lang="zh-TW" sz="1800" spc="-1" strike="noStrike">
                <a:solidFill>
                  <a:schemeClr val="dk1"/>
                </a:solidFill>
                <a:latin typeface="Times New Roman"/>
                <a:ea typeface="微軟正黑體"/>
              </a:rPr>
              <a:t>和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都要對位址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資料進行</a:t>
            </a:r>
            <a:r>
              <a:rPr b="1" lang="zh-TW" sz="1800" spc="-1" strike="noStrike">
                <a:solidFill>
                  <a:schemeClr val="dk1"/>
                </a:solidFill>
                <a:latin typeface="Times New Roman"/>
                <a:ea typeface="微軟正黑體"/>
              </a:rPr>
              <a:t>讀後寫修改</a:t>
            </a:r>
            <a:r>
              <a:rPr b="0" lang="zh-TW" sz="1800" spc="-1" strike="noStrike">
                <a:solidFill>
                  <a:schemeClr val="dk1"/>
                </a:solidFill>
                <a:latin typeface="Times New Roman"/>
                <a:ea typeface="微軟正黑體"/>
              </a:rPr>
              <a:t>，原本計畫的順序是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讀後寫，接著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讀後寫。結果因為傳輸問題，</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資料沒寫回，此時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資料後再進行修改寫入，然後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再寫，這時候顯然出現了讀資料錯誤，</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應該讀取的是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修改的數據，但在這裡卻直接讀取了，最後的結果變成了 </a:t>
            </a:r>
            <a:r>
              <a:rPr b="1" lang="en-US" sz="1800" spc="-1" strike="noStrike" u="sng">
                <a:solidFill>
                  <a:schemeClr val="dk1"/>
                </a:solidFill>
                <a:uFillTx/>
                <a:latin typeface="Times New Roman"/>
                <a:ea typeface="微軟正黑體"/>
              </a:rPr>
              <a:t>Non- </a:t>
            </a:r>
            <a:r>
              <a:rPr b="1" lang="en-US" sz="1800" spc="-1" strike="noStrike" u="sng">
                <a:solidFill>
                  <a:schemeClr val="dk1"/>
                </a:solidFill>
                <a:uFillTx/>
                <a:latin typeface="Times New Roman"/>
                <a:ea typeface="微軟正黑體"/>
                <a:hlinkClick r:id="rId1"/>
              </a:rPr>
              <a:t>deterministic</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a:p>
            <a:pPr defTabSz="914400">
              <a:lnSpc>
                <a:spcPct val="150000"/>
              </a:lnSpc>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AXI3 </a:t>
            </a:r>
            <a:r>
              <a:rPr b="0" lang="zh-TW" sz="1800" spc="-1" strike="noStrike">
                <a:solidFill>
                  <a:schemeClr val="dk1"/>
                </a:solidFill>
                <a:latin typeface="Times New Roman"/>
                <a:ea typeface="微軟正黑體"/>
              </a:rPr>
              <a:t>而言，將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分為了以下兩種模式</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排發訪問 </a:t>
            </a:r>
            <a:r>
              <a:rPr b="1" lang="en-US" sz="1800" spc="-1" strike="noStrike">
                <a:solidFill>
                  <a:schemeClr val="dk1"/>
                </a:solidFill>
                <a:latin typeface="Times New Roman"/>
                <a:ea typeface="微軟正黑體"/>
              </a:rPr>
              <a:t>Exclusive Access</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鎖定訪問 </a:t>
            </a:r>
            <a:r>
              <a:rPr b="1" lang="en-US" sz="1800" spc="-1" strike="noStrike">
                <a:solidFill>
                  <a:schemeClr val="dk1"/>
                </a:solidFill>
                <a:latin typeface="Times New Roman"/>
                <a:ea typeface="微軟正黑體"/>
              </a:rPr>
              <a:t>Locked</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11" name="文字方塊 7"/>
          <p:cNvSpPr/>
          <p:nvPr/>
        </p:nvSpPr>
        <p:spPr>
          <a:xfrm>
            <a:off x="408600" y="1001880"/>
            <a:ext cx="11083320" cy="153720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800" spc="-1" strike="noStrike">
                <a:solidFill>
                  <a:schemeClr val="dk1"/>
                </a:solidFill>
                <a:latin typeface="Times New Roman"/>
                <a:ea typeface="微軟正黑體"/>
              </a:rPr>
              <a:t>下圖說明了</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AXI 3 </a:t>
            </a:r>
            <a:r>
              <a:rPr b="0" lang="zh-TW" sz="1800" spc="-1" strike="noStrike">
                <a:solidFill>
                  <a:schemeClr val="dk1"/>
                </a:solidFill>
                <a:latin typeface="Times New Roman"/>
                <a:ea typeface="微軟正黑體"/>
              </a:rPr>
              <a:t>以及 </a:t>
            </a:r>
            <a:r>
              <a:rPr b="0" lang="en-US" sz="1800" spc="-1" strike="noStrike">
                <a:solidFill>
                  <a:schemeClr val="dk1"/>
                </a:solidFill>
                <a:latin typeface="Times New Roman"/>
                <a:ea typeface="微軟正黑體"/>
              </a:rPr>
              <a:t>AXI 4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機制的差異性，</a:t>
            </a:r>
            <a:r>
              <a:rPr b="0" lang="en-US" sz="1800" spc="-1" strike="noStrike">
                <a:solidFill>
                  <a:schemeClr val="dk1"/>
                </a:solidFill>
                <a:latin typeface="Times New Roman"/>
                <a:ea typeface="微軟正黑體"/>
              </a:rPr>
              <a:t>AXI 5 </a:t>
            </a:r>
            <a:r>
              <a:rPr b="0" lang="zh-TW" sz="1800" spc="-1" strike="noStrike">
                <a:solidFill>
                  <a:schemeClr val="dk1"/>
                </a:solidFill>
                <a:latin typeface="Times New Roman"/>
                <a:ea typeface="微軟正黑體"/>
              </a:rPr>
              <a:t>的改動最大，因此放在最後面說明。</a:t>
            </a:r>
            <a:endParaRPr b="0" lang="en-US" sz="18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兩個模式中，</a:t>
            </a:r>
            <a:r>
              <a:rPr b="0" lang="en-US" sz="1800" spc="-1" strike="noStrike">
                <a:solidFill>
                  <a:schemeClr val="dk1"/>
                </a:solidFill>
                <a:latin typeface="Times New Roman"/>
                <a:ea typeface="微軟正黑體"/>
              </a:rPr>
              <a:t>Exlusive </a:t>
            </a:r>
            <a:r>
              <a:rPr b="0" lang="zh-TW" sz="1800" spc="-1" strike="noStrike">
                <a:solidFill>
                  <a:schemeClr val="dk1"/>
                </a:solidFill>
                <a:latin typeface="Times New Roman"/>
                <a:ea typeface="微軟正黑體"/>
              </a:rPr>
              <a:t>對匯流排效能影響更小，正是因為如此，</a:t>
            </a:r>
            <a:r>
              <a:rPr b="0" lang="en-US" sz="1800" spc="-1" strike="noStrike">
                <a:solidFill>
                  <a:schemeClr val="dk1"/>
                </a:solidFill>
                <a:latin typeface="Times New Roman"/>
                <a:ea typeface="微軟正黑體"/>
              </a:rPr>
              <a:t>AXI4 </a:t>
            </a:r>
            <a:r>
              <a:rPr b="0" lang="zh-TW" sz="1800" spc="-1" strike="noStrike">
                <a:solidFill>
                  <a:schemeClr val="dk1"/>
                </a:solidFill>
                <a:latin typeface="Times New Roman"/>
                <a:ea typeface="微軟正黑體"/>
              </a:rPr>
              <a:t>只有 </a:t>
            </a:r>
            <a:r>
              <a:rPr b="0" lang="en-US" sz="1800" spc="-1" strike="noStrike">
                <a:solidFill>
                  <a:schemeClr val="dk1"/>
                </a:solidFill>
                <a:latin typeface="Times New Roman"/>
                <a:ea typeface="微軟正黑體"/>
              </a:rPr>
              <a:t>Exclusive </a:t>
            </a:r>
            <a:r>
              <a:rPr b="0" lang="zh-TW" sz="1800" spc="-1" strike="noStrike">
                <a:solidFill>
                  <a:schemeClr val="dk1"/>
                </a:solidFill>
                <a:latin typeface="Times New Roman"/>
                <a:ea typeface="微軟正黑體"/>
              </a:rPr>
              <a:t>的方式，捨棄掉了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存取的模式。</a:t>
            </a:r>
            <a:endParaRPr b="0" lang="en-US" sz="1800" spc="-1" strike="noStrike">
              <a:solidFill>
                <a:srgbClr val="000000"/>
              </a:solidFill>
              <a:latin typeface="Arial"/>
            </a:endParaRPr>
          </a:p>
        </p:txBody>
      </p:sp>
      <p:pic>
        <p:nvPicPr>
          <p:cNvPr id="412" name="圖片 1" descr=""/>
          <p:cNvPicPr/>
          <p:nvPr/>
        </p:nvPicPr>
        <p:blipFill>
          <a:blip r:embed="rId1"/>
          <a:stretch/>
        </p:blipFill>
        <p:spPr>
          <a:xfrm>
            <a:off x="155160" y="3128040"/>
            <a:ext cx="7914960" cy="3083760"/>
          </a:xfrm>
          <a:prstGeom prst="rect">
            <a:avLst/>
          </a:prstGeom>
          <a:ln w="0">
            <a:noFill/>
          </a:ln>
        </p:spPr>
      </p:pic>
      <p:pic>
        <p:nvPicPr>
          <p:cNvPr id="413" name="圖片 4" descr=""/>
          <p:cNvPicPr/>
          <p:nvPr/>
        </p:nvPicPr>
        <p:blipFill>
          <a:blip r:embed="rId2"/>
          <a:stretch/>
        </p:blipFill>
        <p:spPr>
          <a:xfrm>
            <a:off x="8163000" y="2262960"/>
            <a:ext cx="3872880" cy="2269080"/>
          </a:xfrm>
          <a:prstGeom prst="rect">
            <a:avLst/>
          </a:prstGeom>
          <a:ln w="0">
            <a:solidFill>
              <a:srgbClr val="000000"/>
            </a:solidFill>
          </a:ln>
        </p:spPr>
      </p:pic>
      <p:pic>
        <p:nvPicPr>
          <p:cNvPr id="414" name="圖片 6" descr=""/>
          <p:cNvPicPr/>
          <p:nvPr/>
        </p:nvPicPr>
        <p:blipFill>
          <a:blip r:embed="rId3"/>
          <a:stretch/>
        </p:blipFill>
        <p:spPr>
          <a:xfrm>
            <a:off x="8163000" y="4815360"/>
            <a:ext cx="3872880" cy="167400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16" name="文字方塊 7"/>
          <p:cNvSpPr/>
          <p:nvPr/>
        </p:nvSpPr>
        <p:spPr>
          <a:xfrm>
            <a:off x="408600" y="1090080"/>
            <a:ext cx="10500120" cy="2040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chemeClr val="dk1"/>
                </a:solidFill>
                <a:latin typeface="Times New Roman"/>
                <a:ea typeface="微軟正黑體"/>
              </a:rPr>
              <a:t>Locked access:</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這個存取機制</a:t>
            </a:r>
            <a:r>
              <a:rPr b="0" lang="zh-TW" sz="1800" spc="-1" strike="noStrike">
                <a:solidFill>
                  <a:srgbClr val="ff0000"/>
                </a:solidFill>
                <a:latin typeface="Times New Roman"/>
                <a:ea typeface="微軟正黑體"/>
              </a:rPr>
              <a:t>只在 </a:t>
            </a:r>
            <a:r>
              <a:rPr b="0" lang="en-US" sz="1800" spc="-1" strike="noStrike">
                <a:solidFill>
                  <a:srgbClr val="ff0000"/>
                </a:solidFill>
                <a:latin typeface="Times New Roman"/>
                <a:ea typeface="微軟正黑體"/>
              </a:rPr>
              <a:t>AXI3 </a:t>
            </a:r>
            <a:r>
              <a:rPr b="0" lang="zh-TW" sz="1800" spc="-1" strike="noStrike">
                <a:solidFill>
                  <a:schemeClr val="dk1"/>
                </a:solidFill>
                <a:latin typeface="Times New Roman"/>
                <a:ea typeface="微軟正黑體"/>
              </a:rPr>
              <a:t>中使用，如下圖中所示，如果 </a:t>
            </a:r>
            <a:r>
              <a:rPr b="0" lang="en-US" sz="1800" spc="-1" strike="noStrike">
                <a:solidFill>
                  <a:schemeClr val="dk1"/>
                </a:solidFill>
                <a:latin typeface="Times New Roman"/>
                <a:ea typeface="微軟正黑體"/>
              </a:rPr>
              <a:t>Master0 </a:t>
            </a:r>
            <a:r>
              <a:rPr b="0" lang="zh-TW" sz="1800" spc="-1" strike="noStrike">
                <a:solidFill>
                  <a:schemeClr val="dk1"/>
                </a:solidFill>
                <a:latin typeface="Times New Roman"/>
                <a:ea typeface="微軟正黑體"/>
              </a:rPr>
              <a:t>正在用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的話， </a:t>
            </a:r>
            <a:r>
              <a:rPr b="0" lang="en-US" sz="1800" spc="-1" strike="noStrike">
                <a:solidFill>
                  <a:schemeClr val="dk1"/>
                </a:solidFill>
                <a:latin typeface="Times New Roman"/>
                <a:ea typeface="微軟正黑體"/>
              </a:rPr>
              <a:t>pipeline</a:t>
            </a:r>
            <a:r>
              <a:rPr b="0" lang="zh-TW" sz="1800" spc="-1" strike="noStrike">
                <a:solidFill>
                  <a:schemeClr val="dk1"/>
                </a:solidFill>
                <a:latin typeface="Times New Roman"/>
                <a:ea typeface="微軟正黑體"/>
              </a:rPr>
              <a:t>已經鎖住了，其他所有的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的路徑都會被阻塞住，不允許發起訪問。</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圖中只給了兩個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的例子，更多的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也是一樣的，這個機制，很自然的就可以知道，非常慢，</a:t>
            </a:r>
            <a:r>
              <a:rPr b="1" lang="zh-TW" sz="1800" spc="-1" strike="noStrike">
                <a:solidFill>
                  <a:schemeClr val="dk1"/>
                </a:solidFill>
                <a:latin typeface="Times New Roman"/>
                <a:ea typeface="微軟正黑體"/>
              </a:rPr>
              <a:t>它對 </a:t>
            </a:r>
            <a:r>
              <a:rPr b="1" lang="en-US" sz="1800" spc="-1" strike="noStrike">
                <a:solidFill>
                  <a:schemeClr val="dk1"/>
                </a:solidFill>
                <a:latin typeface="Times New Roman"/>
                <a:ea typeface="微軟正黑體"/>
              </a:rPr>
              <a:t>BUS </a:t>
            </a:r>
            <a:r>
              <a:rPr b="1" lang="zh-TW" sz="1800" spc="-1" strike="noStrike">
                <a:solidFill>
                  <a:schemeClr val="dk1"/>
                </a:solidFill>
                <a:latin typeface="Times New Roman"/>
                <a:ea typeface="微軟正黑體"/>
              </a:rPr>
              <a:t>的性能影響是很大的。</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7" name="圖片 9" descr=""/>
          <p:cNvPicPr/>
          <p:nvPr/>
        </p:nvPicPr>
        <p:blipFill>
          <a:blip r:embed="rId1"/>
          <a:stretch/>
        </p:blipFill>
        <p:spPr>
          <a:xfrm>
            <a:off x="2680920" y="3188160"/>
            <a:ext cx="6829560" cy="33904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pic>
        <p:nvPicPr>
          <p:cNvPr id="419" name="圖片 3" descr=""/>
          <p:cNvPicPr/>
          <p:nvPr/>
        </p:nvPicPr>
        <p:blipFill>
          <a:blip r:embed="rId1"/>
          <a:stretch/>
        </p:blipFill>
        <p:spPr>
          <a:xfrm>
            <a:off x="552600" y="3280680"/>
            <a:ext cx="7050600" cy="2959200"/>
          </a:xfrm>
          <a:prstGeom prst="rect">
            <a:avLst/>
          </a:prstGeom>
          <a:ln w="0">
            <a:noFill/>
          </a:ln>
        </p:spPr>
      </p:pic>
      <p:sp>
        <p:nvSpPr>
          <p:cNvPr id="420" name="文字方塊 4"/>
          <p:cNvSpPr/>
          <p:nvPr/>
        </p:nvSpPr>
        <p:spPr>
          <a:xfrm>
            <a:off x="408600" y="1090080"/>
            <a:ext cx="10756080" cy="223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Exclusive access: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ts val="1800"/>
              </a:lnSpc>
              <a:spcAft>
                <a:spcPts val="1199"/>
              </a:spcAft>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對某個地址發起 </a:t>
            </a:r>
            <a:r>
              <a:rPr b="0" lang="en-US" sz="1800" spc="-1" strike="noStrike">
                <a:solidFill>
                  <a:schemeClr val="dk1"/>
                </a:solidFill>
                <a:latin typeface="Times New Roman"/>
                <a:ea typeface="微軟正黑體"/>
              </a:rPr>
              <a:t>exclusive read</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過了一會兒，</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嘗試對同樣的位址進行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來完成整個 </a:t>
            </a:r>
            <a:r>
              <a:rPr b="0" lang="en-US" sz="1800" spc="-1" strike="noStrike">
                <a:solidFill>
                  <a:schemeClr val="dk1"/>
                </a:solidFill>
                <a:latin typeface="Times New Roman"/>
                <a:ea typeface="微軟正黑體"/>
              </a:rPr>
              <a:t>exclusive operation</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如果在讀寫之間沒有別的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往這個位址寫數據，則上述的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成功，否則失敗；</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Exclusive access </a:t>
            </a:r>
            <a:r>
              <a:rPr b="0" lang="zh-TW" sz="1800" spc="-1" strike="noStrike">
                <a:solidFill>
                  <a:schemeClr val="dk1"/>
                </a:solidFill>
                <a:latin typeface="Times New Roman"/>
                <a:ea typeface="微軟正黑體"/>
              </a:rPr>
              <a:t>存取方式，若存取成功，</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返回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一個 </a:t>
            </a:r>
            <a:r>
              <a:rPr b="0" lang="en-US" sz="1800" spc="-1" strike="noStrike">
                <a:solidFill>
                  <a:schemeClr val="dk1"/>
                </a:solidFill>
                <a:latin typeface="Times New Roman"/>
                <a:ea typeface="微軟正黑體"/>
              </a:rPr>
              <a:t>EXOKAY</a:t>
            </a:r>
            <a:r>
              <a:rPr b="0" lang="zh-TW" sz="1800" spc="-1" strike="noStrike">
                <a:solidFill>
                  <a:schemeClr val="dk1"/>
                </a:solidFill>
                <a:latin typeface="Times New Roman"/>
                <a:ea typeface="微軟正黑體"/>
              </a:rPr>
              <a:t>。若存取失敗，</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回 </a:t>
            </a:r>
            <a:r>
              <a:rPr b="0" lang="en-US" sz="1800" spc="-1" strike="noStrike">
                <a:solidFill>
                  <a:schemeClr val="dk1"/>
                </a:solidFill>
                <a:latin typeface="Times New Roman"/>
                <a:ea typeface="微軟正黑體"/>
              </a:rPr>
              <a:t>OKAY</a:t>
            </a:r>
            <a:endParaRPr b="0" lang="en-US" sz="1800" spc="-1" strike="noStrike">
              <a:solidFill>
                <a:srgbClr val="000000"/>
              </a:solidFill>
              <a:latin typeface="Arial"/>
            </a:endParaRPr>
          </a:p>
        </p:txBody>
      </p:sp>
      <p:pic>
        <p:nvPicPr>
          <p:cNvPr id="421" name="圖片 5" descr=""/>
          <p:cNvPicPr/>
          <p:nvPr/>
        </p:nvPicPr>
        <p:blipFill>
          <a:blip r:embed="rId2"/>
          <a:stretch/>
        </p:blipFill>
        <p:spPr>
          <a:xfrm>
            <a:off x="7400520" y="3778920"/>
            <a:ext cx="4705200" cy="17996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23" name="文字方塊 4"/>
          <p:cNvSpPr/>
          <p:nvPr/>
        </p:nvSpPr>
        <p:spPr>
          <a:xfrm>
            <a:off x="408600" y="899280"/>
            <a:ext cx="11535840" cy="367164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600" spc="-1" strike="noStrike">
                <a:solidFill>
                  <a:schemeClr val="dk1"/>
                </a:solidFill>
                <a:latin typeface="Times New Roman"/>
                <a:ea typeface="微軟正黑體"/>
              </a:rPr>
              <a:t>另外上面的機制肯定是需要額外的邏輯來支援的，一般是在</a:t>
            </a:r>
            <a:r>
              <a:rPr b="0" lang="en-US" sz="1600" spc="-1" strike="noStrike">
                <a:solidFill>
                  <a:schemeClr val="dk1"/>
                </a:solidFill>
                <a:latin typeface="Times New Roman"/>
                <a:ea typeface="微軟正黑體"/>
              </a:rPr>
              <a:t> </a:t>
            </a:r>
            <a:r>
              <a:rPr b="0" lang="en-US" sz="1600" spc="-1" strike="noStrike">
                <a:solidFill>
                  <a:schemeClr val="dk1"/>
                </a:solidFill>
                <a:latin typeface="Times New Roman"/>
                <a:ea typeface="微軟正黑體"/>
              </a:rPr>
              <a:t>interconnect </a:t>
            </a:r>
            <a:r>
              <a:rPr b="0" lang="zh-TW" sz="1600" spc="-1" strike="noStrike">
                <a:solidFill>
                  <a:schemeClr val="dk1"/>
                </a:solidFill>
                <a:latin typeface="Times New Roman"/>
                <a:ea typeface="微軟正黑體"/>
              </a:rPr>
              <a:t>或 </a:t>
            </a:r>
            <a:r>
              <a:rPr b="0" lang="en-US" sz="1600" spc="-1" strike="noStrike">
                <a:solidFill>
                  <a:schemeClr val="dk1"/>
                </a:solidFill>
                <a:latin typeface="Times New Roman"/>
                <a:ea typeface="微軟正黑體"/>
              </a:rPr>
              <a:t>slave </a:t>
            </a:r>
            <a:r>
              <a:rPr b="0" lang="zh-TW" sz="1600" spc="-1" strike="noStrike">
                <a:solidFill>
                  <a:schemeClr val="dk1"/>
                </a:solidFill>
                <a:latin typeface="Times New Roman"/>
                <a:ea typeface="微軟正黑體"/>
              </a:rPr>
              <a:t>上增加 </a:t>
            </a:r>
            <a:r>
              <a:rPr b="0" lang="en-US" sz="1600" spc="-1" strike="noStrike">
                <a:solidFill>
                  <a:schemeClr val="dk1"/>
                </a:solidFill>
                <a:latin typeface="Times New Roman"/>
                <a:ea typeface="微軟正黑體"/>
              </a:rPr>
              <a:t>Monitor </a:t>
            </a:r>
            <a:r>
              <a:rPr b="0" lang="zh-TW" sz="1600" spc="-1" strike="noStrike">
                <a:solidFill>
                  <a:schemeClr val="dk1"/>
                </a:solidFill>
                <a:latin typeface="Times New Roman"/>
                <a:ea typeface="微軟正黑體"/>
              </a:rPr>
              <a:t>來實現，接下來我們看一下具體的例子是怎麼實現的（以下所有的存取都是 </a:t>
            </a:r>
            <a:r>
              <a:rPr b="0" lang="en-US" sz="1600" spc="-1" strike="noStrike">
                <a:solidFill>
                  <a:schemeClr val="dk1"/>
                </a:solidFill>
                <a:latin typeface="Times New Roman"/>
                <a:ea typeface="微軟正黑體"/>
              </a:rPr>
              <a:t>exclusive </a:t>
            </a:r>
            <a:r>
              <a:rPr b="0" lang="zh-TW" sz="1600" spc="-1" strike="noStrike">
                <a:solidFill>
                  <a:schemeClr val="dk1"/>
                </a:solidFill>
                <a:latin typeface="Times New Roman"/>
                <a:ea typeface="微軟正黑體"/>
              </a:rPr>
              <a:t>存取）。</a:t>
            </a:r>
            <a:endParaRPr b="0" lang="en-US" sz="1600" spc="-1" strike="noStrike">
              <a:solidFill>
                <a:srgbClr val="000000"/>
              </a:solidFill>
              <a:latin typeface="Arial"/>
            </a:endParaRPr>
          </a:p>
          <a:p>
            <a:pPr defTabSz="914400">
              <a:lnSpc>
                <a:spcPts val="1800"/>
              </a:lnSpc>
              <a:spcAft>
                <a:spcPts val="1199"/>
              </a:spcAft>
            </a:pPr>
            <a:r>
              <a:rPr b="1" lang="zh-TW" sz="1800" spc="-1" strike="noStrike">
                <a:solidFill>
                  <a:schemeClr val="dk1"/>
                </a:solidFill>
                <a:latin typeface="Times New Roman"/>
                <a:ea typeface="微軟正黑體"/>
              </a:rPr>
              <a:t>首先看第一個例子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0x2</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0x4</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24" name="圖片 6" descr=""/>
          <p:cNvPicPr/>
          <p:nvPr/>
        </p:nvPicPr>
        <p:blipFill>
          <a:blip r:embed="rId1"/>
          <a:stretch/>
        </p:blipFill>
        <p:spPr>
          <a:xfrm>
            <a:off x="2984040" y="4030560"/>
            <a:ext cx="6134040" cy="27248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26" name="文字方塊 4"/>
          <p:cNvSpPr/>
          <p:nvPr/>
        </p:nvSpPr>
        <p:spPr>
          <a:xfrm>
            <a:off x="408600" y="899280"/>
            <a:ext cx="11535840" cy="326088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zh-TW" sz="1800" spc="-1" strike="noStrike">
                <a:solidFill>
                  <a:schemeClr val="dk1"/>
                </a:solidFill>
                <a:latin typeface="Times New Roman"/>
                <a:ea typeface="微軟正黑體"/>
              </a:rPr>
              <a:t>再看第二個例子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a:t>
            </a:r>
            <a:r>
              <a:rPr b="0" lang="zh-TW" sz="1400" spc="-1" strike="noStrike">
                <a:solidFill>
                  <a:schemeClr val="dk1"/>
                </a:solidFill>
                <a:latin typeface="Times New Roman"/>
                <a:ea typeface="微軟正黑體"/>
              </a:rPr>
              <a:t>，所以沒問題，寫下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r>
              <a:rPr b="1" lang="zh-TW" sz="1400" spc="-1" strike="noStrike">
                <a:solidFill>
                  <a:schemeClr val="dk1"/>
                </a:solidFill>
                <a:latin typeface="Times New Roman"/>
                <a:ea typeface="微軟正黑體"/>
              </a:rPr>
              <a:t>但是中間有別的 </a:t>
            </a: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寫過，所以 </a:t>
            </a:r>
            <a:r>
              <a:rPr b="1" lang="en-US" sz="1400" spc="-1" strike="noStrike">
                <a:solidFill>
                  <a:schemeClr val="dk1"/>
                </a:solidFill>
                <a:latin typeface="Times New Roman"/>
                <a:ea typeface="微軟正黑體"/>
              </a:rPr>
              <a:t>Exclusive write </a:t>
            </a:r>
            <a:r>
              <a:rPr b="1" lang="zh-TW" sz="1400" spc="-1" strike="noStrike">
                <a:solidFill>
                  <a:schemeClr val="dk1"/>
                </a:solidFill>
                <a:latin typeface="Times New Roman"/>
                <a:ea typeface="微軟正黑體"/>
              </a:rPr>
              <a:t>失敗，返回 </a:t>
            </a:r>
            <a:r>
              <a:rPr b="1"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t>
            </a:r>
            <a:r>
              <a:rPr b="0" lang="zh-TW" sz="1400" spc="-1" strike="noStrike">
                <a:solidFill>
                  <a:srgbClr val="00b050"/>
                </a:solidFill>
                <a:latin typeface="Times New Roman"/>
                <a:ea typeface="微軟正黑體"/>
              </a:rPr>
              <a:t>對於 </a:t>
            </a:r>
            <a:r>
              <a:rPr b="0" lang="en-US" sz="1400" spc="-1" strike="noStrike">
                <a:solidFill>
                  <a:srgbClr val="00b050"/>
                </a:solidFill>
                <a:latin typeface="Times New Roman"/>
                <a:ea typeface="微軟正黑體"/>
              </a:rPr>
              <a:t>Exclusive access </a:t>
            </a:r>
            <a:r>
              <a:rPr b="0" lang="zh-TW" sz="1400" spc="-1" strike="noStrike">
                <a:solidFill>
                  <a:srgbClr val="00b050"/>
                </a:solidFill>
                <a:latin typeface="Times New Roman"/>
                <a:ea typeface="微軟正黑體"/>
              </a:rPr>
              <a:t>操作而言，如果 </a:t>
            </a:r>
            <a:r>
              <a:rPr b="0" lang="en-US" sz="1400" spc="-1" strike="noStrike">
                <a:solidFill>
                  <a:srgbClr val="00b050"/>
                </a:solidFill>
                <a:latin typeface="Times New Roman"/>
                <a:ea typeface="微軟正黑體"/>
              </a:rPr>
              <a:t>Slave </a:t>
            </a:r>
            <a:r>
              <a:rPr b="0" lang="zh-TW" sz="1400" spc="-1" strike="noStrike">
                <a:solidFill>
                  <a:srgbClr val="00b050"/>
                </a:solidFill>
                <a:latin typeface="Times New Roman"/>
                <a:ea typeface="微軟正黑體"/>
              </a:rPr>
              <a:t>返回的是 </a:t>
            </a:r>
            <a:r>
              <a:rPr b="0" lang="en-US" sz="1400" spc="-1" strike="noStrike">
                <a:solidFill>
                  <a:srgbClr val="00b050"/>
                </a:solidFill>
                <a:latin typeface="Times New Roman"/>
                <a:ea typeface="微軟正黑體"/>
              </a:rPr>
              <a:t>OKAY </a:t>
            </a:r>
            <a:r>
              <a:rPr b="0" lang="zh-TW" sz="1400" spc="-1" strike="noStrike">
                <a:solidFill>
                  <a:srgbClr val="00b050"/>
                </a:solidFill>
                <a:latin typeface="Times New Roman"/>
                <a:ea typeface="微軟正黑體"/>
              </a:rPr>
              <a:t>而不是 </a:t>
            </a:r>
            <a:r>
              <a:rPr b="0" lang="en-US" sz="1400" spc="-1" strike="noStrike">
                <a:solidFill>
                  <a:srgbClr val="00b050"/>
                </a:solidFill>
                <a:latin typeface="Times New Roman"/>
                <a:ea typeface="微軟正黑體"/>
              </a:rPr>
              <a:t>ExOKAY </a:t>
            </a:r>
            <a:r>
              <a:rPr b="0" lang="zh-TW" sz="1400" spc="-1" strike="noStrike">
                <a:solidFill>
                  <a:srgbClr val="00b050"/>
                </a:solidFill>
                <a:latin typeface="Times New Roman"/>
                <a:ea typeface="微軟正黑體"/>
              </a:rPr>
              <a:t>則代表 </a:t>
            </a:r>
            <a:r>
              <a:rPr b="0" lang="en-US" sz="1400" spc="-1" strike="noStrike">
                <a:solidFill>
                  <a:srgbClr val="00b050"/>
                </a:solidFill>
                <a:latin typeface="Times New Roman"/>
                <a:ea typeface="微軟正黑體"/>
              </a:rPr>
              <a:t>Exclusive Failure)</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27" name="圖片 3" descr=""/>
          <p:cNvPicPr/>
          <p:nvPr/>
        </p:nvPicPr>
        <p:blipFill>
          <a:blip r:embed="rId1"/>
          <a:stretch/>
        </p:blipFill>
        <p:spPr>
          <a:xfrm>
            <a:off x="2772000" y="3922200"/>
            <a:ext cx="6284520" cy="28684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sp>
        <p:nvSpPr>
          <p:cNvPr id="429" name="文字方塊 4"/>
          <p:cNvSpPr/>
          <p:nvPr/>
        </p:nvSpPr>
        <p:spPr>
          <a:xfrm>
            <a:off x="408600" y="1090080"/>
            <a:ext cx="10756080" cy="3133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751"/>
              </a:spcBef>
              <a:spcAft>
                <a:spcPts val="751"/>
              </a:spcAft>
            </a:pP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新增四類 </a:t>
            </a:r>
            <a:r>
              <a:rPr b="0" lang="en-US" sz="1400" spc="-1" strike="noStrike">
                <a:solidFill>
                  <a:srgbClr val="000000"/>
                </a:solidFill>
                <a:latin typeface="Times New Roman"/>
                <a:ea typeface="微軟正黑體"/>
              </a:rPr>
              <a:t>Atomic Access</a:t>
            </a:r>
            <a:r>
              <a:rPr b="0" lang="zh-TW" sz="1400" spc="-1" strike="noStrike">
                <a:solidFill>
                  <a:srgbClr val="000000"/>
                </a:solidFill>
                <a:latin typeface="Times New Roman"/>
                <a:ea typeface="微軟正黑體"/>
              </a:rPr>
              <a:t>，分別為</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Store </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Load</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Swap</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Compare</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其中 </a:t>
            </a:r>
            <a:r>
              <a:rPr b="0" lang="en-US" sz="1400" spc="-1" strike="noStrike">
                <a:solidFill>
                  <a:srgbClr val="000000"/>
                </a:solidFill>
                <a:latin typeface="Times New Roman"/>
                <a:ea typeface="微軟正黑體"/>
              </a:rPr>
              <a:t>Atomic Swap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Compare </a:t>
            </a:r>
            <a:r>
              <a:rPr b="0" lang="zh-TW" sz="1400" spc="-1" strike="noStrike">
                <a:solidFill>
                  <a:srgbClr val="000000"/>
                </a:solidFill>
                <a:latin typeface="Times New Roman"/>
                <a:ea typeface="微軟正黑體"/>
              </a:rPr>
              <a:t>為固定操作，分別實現資料交換與先條件判斷再交換。</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對於 </a:t>
            </a:r>
            <a:r>
              <a:rPr b="0" lang="en-US" sz="1400" spc="-1" strike="noStrike">
                <a:solidFill>
                  <a:srgbClr val="000000"/>
                </a:solidFill>
                <a:latin typeface="Times New Roman"/>
                <a:ea typeface="微軟正黑體"/>
              </a:rPr>
              <a:t>Atomic Load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，需要更細分為具體操作，並將發送的資料和目的位址原始資料作為操作數進行運算。</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所有 </a:t>
            </a:r>
            <a:r>
              <a:rPr b="0" lang="en-US" sz="1400" spc="-1" strike="noStrike">
                <a:solidFill>
                  <a:srgbClr val="000000"/>
                </a:solidFill>
                <a:latin typeface="Times New Roman"/>
                <a:ea typeface="微軟正黑體"/>
              </a:rPr>
              <a:t>Atomic access </a:t>
            </a:r>
            <a:r>
              <a:rPr b="0" lang="zh-TW" sz="1400" spc="-1" strike="noStrike">
                <a:solidFill>
                  <a:srgbClr val="000000"/>
                </a:solidFill>
                <a:latin typeface="Times New Roman"/>
                <a:ea typeface="微軟正黑體"/>
              </a:rPr>
              <a:t>具體操作類型由 </a:t>
            </a: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新增訊號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編碼指示。</a:t>
            </a:r>
            <a:endParaRPr b="0" lang="en-US" sz="1400" spc="-1" strike="noStrike">
              <a:solidFill>
                <a:srgbClr val="000000"/>
              </a:solidFill>
              <a:latin typeface="Arial"/>
            </a:endParaRPr>
          </a:p>
        </p:txBody>
      </p:sp>
      <p:pic>
        <p:nvPicPr>
          <p:cNvPr id="430" name="圖片 6" descr=""/>
          <p:cNvPicPr/>
          <p:nvPr/>
        </p:nvPicPr>
        <p:blipFill>
          <a:blip r:embed="rId1"/>
          <a:stretch/>
        </p:blipFill>
        <p:spPr>
          <a:xfrm>
            <a:off x="8476560" y="752040"/>
            <a:ext cx="3714480" cy="2676240"/>
          </a:xfrm>
          <a:prstGeom prst="rect">
            <a:avLst/>
          </a:prstGeom>
          <a:ln w="0">
            <a:noFill/>
          </a:ln>
        </p:spPr>
      </p:pic>
      <p:pic>
        <p:nvPicPr>
          <p:cNvPr id="431" name="圖片 3" descr=""/>
          <p:cNvPicPr/>
          <p:nvPr/>
        </p:nvPicPr>
        <p:blipFill>
          <a:blip r:embed="rId2"/>
          <a:stretch/>
        </p:blipFill>
        <p:spPr>
          <a:xfrm>
            <a:off x="3159720" y="4680360"/>
            <a:ext cx="6353280" cy="1856880"/>
          </a:xfrm>
          <a:prstGeom prst="rect">
            <a:avLst/>
          </a:prstGeom>
          <a:ln w="0">
            <a:noFill/>
          </a:ln>
        </p:spPr>
      </p:pic>
      <p:sp>
        <p:nvSpPr>
          <p:cNvPr id="432" name="矩形 1"/>
          <p:cNvSpPr/>
          <p:nvPr/>
        </p:nvSpPr>
        <p:spPr>
          <a:xfrm>
            <a:off x="9329400" y="2048400"/>
            <a:ext cx="329400" cy="555480"/>
          </a:xfrm>
          <a:prstGeom prst="rect">
            <a:avLst/>
          </a:prstGeom>
          <a:noFill/>
          <a:ln w="28575">
            <a:solidFill>
              <a:srgbClr val="4900f9"/>
            </a:solidFill>
          </a:ln>
        </p:spPr>
        <p:style>
          <a:lnRef idx="2">
            <a:schemeClr val="accent1">
              <a:lumMod val="75000"/>
            </a:schemeClr>
          </a:lnRef>
          <a:fillRef idx="1">
            <a:schemeClr val="accent1"/>
          </a:fillRef>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29" name="PlaceHolder 2"/>
          <p:cNvSpPr>
            <a:spLocks noGrp="1"/>
          </p:cNvSpPr>
          <p:nvPr>
            <p:ph/>
          </p:nvPr>
        </p:nvSpPr>
        <p:spPr>
          <a:xfrm>
            <a:off x="235800" y="1392840"/>
            <a:ext cx="11660400" cy="479556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AXI4-Lite</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1800" spc="-1" strike="noStrike">
                <a:solidFill>
                  <a:srgbClr val="191b1f"/>
                </a:solidFill>
                <a:latin typeface="Times New Roman"/>
                <a:ea typeface="微軟正黑體"/>
              </a:rPr>
              <a:t>主要區別如下：</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所有的</a:t>
            </a:r>
            <a:r>
              <a:rPr b="0" lang="en-US" sz="1800" spc="-1" strike="noStrike">
                <a:solidFill>
                  <a:srgbClr val="191b1f"/>
                </a:solidFill>
                <a:latin typeface="Times New Roman"/>
                <a:ea typeface="微軟正黑體"/>
              </a:rPr>
              <a:t>Transaction</a:t>
            </a:r>
            <a:r>
              <a:rPr b="0" lang="zh-TW" sz="1800" spc="-1" strike="noStrike">
                <a:solidFill>
                  <a:srgbClr val="191b1f"/>
                </a:solidFill>
                <a:latin typeface="Times New Roman"/>
                <a:ea typeface="微軟正黑體"/>
              </a:rPr>
              <a:t>的</a:t>
            </a:r>
            <a:r>
              <a:rPr b="0" lang="en-US" sz="1800" spc="-1" strike="noStrike">
                <a:solidFill>
                  <a:srgbClr val="191b1f"/>
                </a:solidFill>
                <a:latin typeface="Times New Roman"/>
                <a:ea typeface="微軟正黑體"/>
              </a:rPr>
              <a:t>Burst length</a:t>
            </a:r>
            <a:r>
              <a:rPr b="0" lang="zh-TW" sz="1800" spc="-1" strike="noStrike">
                <a:solidFill>
                  <a:srgbClr val="191b1f"/>
                </a:solidFill>
                <a:latin typeface="Times New Roman"/>
                <a:ea typeface="微軟正黑體"/>
              </a:rPr>
              <a:t>為</a:t>
            </a:r>
            <a:r>
              <a:rPr b="0" lang="en-US" sz="1800" spc="-1" strike="noStrike">
                <a:solidFill>
                  <a:srgbClr val="191b1f"/>
                </a:solidFill>
                <a:latin typeface="Times New Roman"/>
                <a:ea typeface="微軟正黑體"/>
              </a:rPr>
              <a:t>1</a:t>
            </a:r>
            <a:r>
              <a:rPr b="0" lang="zh-TW" sz="1800" spc="-1" strike="noStrike">
                <a:solidFill>
                  <a:srgbClr val="191b1f"/>
                </a:solidFill>
                <a:latin typeface="Times New Roman"/>
                <a:ea typeface="微軟正黑體"/>
              </a:rPr>
              <a:t>，即不支援突發傳輸，只支援</a:t>
            </a:r>
            <a:r>
              <a:rPr b="0" lang="en-US" sz="1800" spc="-1" strike="noStrike">
                <a:solidFill>
                  <a:srgbClr val="191b1f"/>
                </a:solidFill>
                <a:latin typeface="Times New Roman"/>
                <a:ea typeface="微軟正黑體"/>
              </a:rPr>
              <a:t>Single Transfer</a:t>
            </a:r>
            <a:r>
              <a:rPr b="0" lang="zh-TW" sz="1800" spc="-1" strike="noStrike">
                <a:solidFill>
                  <a:srgbClr val="191b1f"/>
                </a:solidFill>
                <a:latin typeface="Times New Roman"/>
                <a:ea typeface="微軟正黑體"/>
              </a:rPr>
              <a:t>（但其支援</a:t>
            </a:r>
            <a:r>
              <a:rPr b="0" lang="en-US" sz="1800" spc="-1" strike="noStrike">
                <a:solidFill>
                  <a:srgbClr val="191b1f"/>
                </a:solidFill>
                <a:latin typeface="Times New Roman"/>
                <a:ea typeface="微軟正黑體"/>
              </a:rPr>
              <a:t>Outstanding</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a:t>
            </a:r>
            <a:r>
              <a:rPr b="0" lang="en-US" sz="1800" spc="-1" strike="noStrike">
                <a:solidFill>
                  <a:srgbClr val="191b1f"/>
                </a:solidFill>
                <a:latin typeface="Times New Roman"/>
                <a:ea typeface="微軟正黑體"/>
              </a:rPr>
              <a:t>SIZE</a:t>
            </a:r>
            <a:r>
              <a:rPr b="0" lang="zh-TW" sz="1800" spc="-1" strike="noStrike">
                <a:solidFill>
                  <a:srgbClr val="191b1f"/>
                </a:solidFill>
                <a:latin typeface="Times New Roman"/>
                <a:ea typeface="微軟正黑體"/>
              </a:rPr>
              <a:t>訊號，表示傳輸總是使用整個</a:t>
            </a:r>
            <a:r>
              <a:rPr b="0" lang="en-US" sz="1800" spc="-1" strike="noStrike">
                <a:solidFill>
                  <a:srgbClr val="191b1f"/>
                </a:solidFill>
                <a:latin typeface="Times New Roman"/>
                <a:ea typeface="微軟正黑體"/>
              </a:rPr>
              <a:t>Data Bus</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32bit</a:t>
            </a:r>
            <a:r>
              <a:rPr b="0" lang="zh-TW" sz="1800" spc="-1" strike="noStrike">
                <a:solidFill>
                  <a:srgbClr val="191b1f"/>
                </a:solidFill>
                <a:latin typeface="Times New Roman"/>
                <a:ea typeface="微軟正黑體"/>
              </a:rPr>
              <a:t>或</a:t>
            </a:r>
            <a:r>
              <a:rPr b="0" lang="en-US" sz="1800" spc="-1" strike="noStrike">
                <a:solidFill>
                  <a:srgbClr val="191b1f"/>
                </a:solidFill>
                <a:latin typeface="Times New Roman"/>
                <a:ea typeface="微軟正黑體"/>
              </a:rPr>
              <a:t>64bit</a:t>
            </a:r>
            <a:r>
              <a:rPr b="0" lang="zh-TW" sz="1800" spc="-1" strike="noStrike">
                <a:solidFill>
                  <a:srgbClr val="191b1f"/>
                </a:solidFill>
                <a:latin typeface="Times New Roman"/>
                <a:ea typeface="微軟正黑體"/>
              </a:rPr>
              <a:t>，當然對於寫入而言可以使用</a:t>
            </a:r>
            <a:r>
              <a:rPr b="0" lang="en-US" sz="1800" spc="-1" strike="noStrike">
                <a:solidFill>
                  <a:srgbClr val="191b1f"/>
                </a:solidFill>
                <a:latin typeface="Times New Roman"/>
                <a:ea typeface="微軟正黑體"/>
              </a:rPr>
              <a:t>WSTRB</a:t>
            </a:r>
            <a:r>
              <a:rPr b="0" lang="zh-TW" sz="1800" spc="-1" strike="noStrike">
                <a:solidFill>
                  <a:srgbClr val="191b1f"/>
                </a:solidFill>
                <a:latin typeface="Times New Roman"/>
                <a:ea typeface="微軟正黑體"/>
              </a:rPr>
              <a:t>訊號，指定想用的位元組，這個和</a:t>
            </a:r>
            <a:r>
              <a:rPr b="0" lang="en-US" sz="1800" spc="-1" strike="noStrike">
                <a:solidFill>
                  <a:srgbClr val="191b1f"/>
                </a:solidFill>
                <a:latin typeface="Times New Roman"/>
                <a:ea typeface="微軟正黑體"/>
              </a:rPr>
              <a:t>AWSIZE</a:t>
            </a:r>
            <a:r>
              <a:rPr b="0" lang="zh-TW" sz="1800" spc="-1" strike="noStrike">
                <a:solidFill>
                  <a:srgbClr val="191b1f"/>
                </a:solidFill>
                <a:latin typeface="Times New Roman"/>
                <a:ea typeface="微軟正黑體"/>
              </a:rPr>
              <a:t>是兩回事）；</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沒有突發傳輸自然沒有</a:t>
            </a:r>
            <a:r>
              <a:rPr b="0" lang="en-US" sz="1800" spc="-1" strike="noStrike">
                <a:solidFill>
                  <a:srgbClr val="191b1f"/>
                </a:solidFill>
                <a:latin typeface="Times New Roman"/>
                <a:ea typeface="微軟正黑體"/>
              </a:rPr>
              <a:t>Last</a:t>
            </a:r>
            <a:r>
              <a:rPr b="0" lang="zh-TW" sz="1800" spc="-1" strike="noStrike">
                <a:solidFill>
                  <a:srgbClr val="191b1f"/>
                </a:solidFill>
                <a:latin typeface="Times New Roman"/>
                <a:ea typeface="微軟正黑體"/>
              </a:rPr>
              <a:t>訊號；</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由於</a:t>
            </a:r>
            <a:r>
              <a:rPr b="0" lang="en-US" sz="1800" spc="-1" strike="noStrike">
                <a:solidFill>
                  <a:srgbClr val="191b1f"/>
                </a:solidFill>
                <a:latin typeface="Times New Roman"/>
                <a:ea typeface="微軟正黑體"/>
              </a:rPr>
              <a:t>AXI4-lite</a:t>
            </a:r>
            <a:r>
              <a:rPr b="0" lang="zh-TW" sz="1800" spc="-1" strike="noStrike">
                <a:solidFill>
                  <a:srgbClr val="191b1f"/>
                </a:solidFill>
                <a:latin typeface="Times New Roman"/>
                <a:ea typeface="微軟正黑體"/>
              </a:rPr>
              <a:t>主要是用來配置暫存器，所以配置暫存器基本上都希望立即生效，因此其是</a:t>
            </a:r>
            <a:r>
              <a:rPr b="0" lang="en-US" sz="1800" spc="-1" strike="noStrike">
                <a:solidFill>
                  <a:srgbClr val="191b1f"/>
                </a:solidFill>
                <a:latin typeface="Times New Roman"/>
                <a:ea typeface="微軟正黑體"/>
              </a:rPr>
              <a:t>Non-bufferable</a:t>
            </a:r>
            <a:r>
              <a:rPr b="0" lang="zh-TW" sz="1800" spc="-1" strike="noStrike">
                <a:solidFill>
                  <a:srgbClr val="191b1f"/>
                </a:solidFill>
                <a:latin typeface="Times New Roman"/>
                <a:ea typeface="微軟正黑體"/>
              </a:rPr>
              <a:t>和</a:t>
            </a:r>
            <a:r>
              <a:rPr b="0" lang="en-US" sz="1800" spc="-1" strike="noStrike">
                <a:solidFill>
                  <a:srgbClr val="191b1f"/>
                </a:solidFill>
                <a:latin typeface="Times New Roman"/>
                <a:ea typeface="微軟正黑體"/>
              </a:rPr>
              <a:t>Non-modifiable</a:t>
            </a:r>
            <a:r>
              <a:rPr b="0" lang="zh-TW" sz="1800" spc="-1" strike="noStrike">
                <a:solidFill>
                  <a:srgbClr val="191b1f"/>
                </a:solidFill>
                <a:latin typeface="Times New Roman"/>
                <a:ea typeface="微軟正黑體"/>
              </a:rPr>
              <a:t>的；</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不支援</a:t>
            </a:r>
            <a:r>
              <a:rPr b="0" lang="en-US" sz="1800" spc="-1" strike="noStrike">
                <a:solidFill>
                  <a:srgbClr val="191b1f"/>
                </a:solidFill>
                <a:latin typeface="Times New Roman"/>
                <a:ea typeface="微軟正黑體"/>
              </a:rPr>
              <a:t>Atomic Access</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sp>
        <p:nvSpPr>
          <p:cNvPr id="130" name="PlaceHolder 3"/>
          <p:cNvSpPr>
            <a:spLocks noGrp="1"/>
          </p:cNvSpPr>
          <p:nvPr>
            <p:ph type="sldNum" idx="36"/>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34" name="圖片 4" descr=""/>
          <p:cNvPicPr/>
          <p:nvPr/>
        </p:nvPicPr>
        <p:blipFill>
          <a:blip r:embed="rId1"/>
          <a:stretch/>
        </p:blipFill>
        <p:spPr>
          <a:xfrm>
            <a:off x="3503520" y="4043160"/>
            <a:ext cx="5400720" cy="2599920"/>
          </a:xfrm>
          <a:prstGeom prst="rect">
            <a:avLst/>
          </a:prstGeom>
          <a:ln w="0">
            <a:noFill/>
          </a:ln>
        </p:spPr>
      </p:pic>
      <p:sp>
        <p:nvSpPr>
          <p:cNvPr id="435" name="文字方塊 5"/>
          <p:cNvSpPr/>
          <p:nvPr/>
        </p:nvSpPr>
        <p:spPr>
          <a:xfrm>
            <a:off x="538200" y="1258920"/>
            <a:ext cx="10145160" cy="1064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Store </a:t>
            </a:r>
            <a:r>
              <a:rPr b="0" lang="zh-TW" sz="1600" spc="-1" strike="noStrike">
                <a:solidFill>
                  <a:schemeClr val="dk1"/>
                </a:solidFill>
                <a:latin typeface="Times New Roman"/>
                <a:ea typeface="微軟正黑體"/>
              </a:rPr>
              <a:t>的 </a:t>
            </a:r>
            <a:r>
              <a:rPr b="0" lang="en-US" sz="1600" spc="-1" strike="noStrike">
                <a:solidFill>
                  <a:schemeClr val="dk1"/>
                </a:solidFill>
                <a:latin typeface="Times New Roman"/>
                <a:ea typeface="微軟正黑體"/>
              </a:rPr>
              <a:t>Transitions </a:t>
            </a:r>
            <a:r>
              <a:rPr b="0" lang="zh-TW" sz="1600" spc="-1" strike="noStrike">
                <a:solidFill>
                  <a:schemeClr val="dk1"/>
                </a:solidFill>
                <a:latin typeface="Times New Roman"/>
                <a:ea typeface="微軟正黑體"/>
              </a:rPr>
              <a:t>結構如下： </a:t>
            </a:r>
            <a:r>
              <a:rPr b="0" lang="zh-TW" sz="1600" spc="-1" strike="noStrike">
                <a:solidFill>
                  <a:schemeClr val="dk1"/>
                </a:solidFill>
                <a:latin typeface="Univers"/>
                <a:ea typeface="微軟正黑體"/>
              </a:rPr>
              <a:t>將一個值存入指定的記憶體地址，並保證在執行期間不被中斷</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
        <p:nvSpPr>
          <p:cNvPr id="436" name="文字方塊 7"/>
          <p:cNvSpPr/>
          <p:nvPr/>
        </p:nvSpPr>
        <p:spPr>
          <a:xfrm>
            <a:off x="538200" y="1891440"/>
            <a:ext cx="739080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保證值的寫入是單一且不可分割的。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適合用於多線程或多處理器系統中，避免數據寫入時出現競爭條件。</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38" name="圖片 3" descr=""/>
          <p:cNvPicPr/>
          <p:nvPr/>
        </p:nvPicPr>
        <p:blipFill>
          <a:blip r:embed="rId1"/>
          <a:stretch/>
        </p:blipFill>
        <p:spPr>
          <a:xfrm>
            <a:off x="6307560" y="4131000"/>
            <a:ext cx="5396040" cy="2572200"/>
          </a:xfrm>
          <a:prstGeom prst="rect">
            <a:avLst/>
          </a:prstGeom>
          <a:ln w="0">
            <a:noFill/>
          </a:ln>
        </p:spPr>
      </p:pic>
      <p:sp>
        <p:nvSpPr>
          <p:cNvPr id="439" name="文字方塊 7"/>
          <p:cNvSpPr/>
          <p:nvPr/>
        </p:nvSpPr>
        <p:spPr>
          <a:xfrm>
            <a:off x="408600" y="989280"/>
            <a:ext cx="8938440" cy="3989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Load: </a:t>
            </a:r>
            <a:r>
              <a:rPr b="0" lang="zh-TW" sz="1600" spc="-1" strike="noStrike">
                <a:solidFill>
                  <a:schemeClr val="dk1"/>
                </a:solidFill>
                <a:latin typeface="Times New Roman"/>
                <a:ea typeface="微軟正黑體"/>
              </a:rPr>
              <a:t>原子加載操作從指定的記憶體地址讀取值，並保證該操作不會被中斷。</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保證數據的讀取操作是單一且不可分割的。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避免數據被其他操作影響，讀取的是一致性的值。</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Swap: </a:t>
            </a:r>
            <a:r>
              <a:rPr b="0" lang="zh-TW" sz="1600" spc="-1" strike="noStrike">
                <a:solidFill>
                  <a:schemeClr val="dk1"/>
                </a:solidFill>
                <a:latin typeface="Times New Roman"/>
                <a:ea typeface="微軟正黑體"/>
              </a:rPr>
              <a:t>原子交換操作將一個新值寫入指定的記憶體地址，並返回該地址之前的值。</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在寫入新值的同時，返回舊值。</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確保交換操作是單一且不可分割的。</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Compare:</a:t>
            </a:r>
            <a:r>
              <a:rPr b="0" lang="zh-TW" sz="1600" spc="-1" strike="noStrike">
                <a:solidFill>
                  <a:schemeClr val="dk1"/>
                </a:solidFill>
                <a:latin typeface="Times New Roman"/>
                <a:ea typeface="微軟正黑體"/>
              </a:rPr>
              <a:t>原子比較與交換操作會先比較記憶體中的當前值是否與預期值相等，若相等則將其更新為新值，否則保持不變。</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提供條件性交換機制。</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用於實現多線程同步中的無鎖演算法。</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graphicFrame>
        <p:nvGraphicFramePr>
          <p:cNvPr id="441" name="表格 1"/>
          <p:cNvGraphicFramePr/>
          <p:nvPr/>
        </p:nvGraphicFramePr>
        <p:xfrm>
          <a:off x="158760" y="899280"/>
          <a:ext cx="11784600" cy="6303960"/>
        </p:xfrm>
        <a:graphic>
          <a:graphicData uri="http://schemas.openxmlformats.org/drawingml/2006/table">
            <a:tbl>
              <a:tblPr/>
              <a:tblGrid>
                <a:gridCol w="3928320"/>
                <a:gridCol w="5975640"/>
                <a:gridCol w="1881000"/>
              </a:tblGrid>
              <a:tr h="570240">
                <a:tc>
                  <a:txBody>
                    <a:bodyPr anchor="t">
                      <a:noAutofit/>
                    </a:bodyPr>
                    <a:p>
                      <a:pPr defTabSz="914400">
                        <a:lnSpc>
                          <a:spcPct val="100000"/>
                        </a:lnSpc>
                      </a:pPr>
                      <a:r>
                        <a:rPr b="0" lang="en-US" sz="1800" spc="-1" strike="noStrike">
                          <a:solidFill>
                            <a:schemeClr val="dk1"/>
                          </a:solidFill>
                          <a:latin typeface="Univers"/>
                        </a:rPr>
                        <a:t>Atomic type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Description</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Note</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Store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目標使用發送的資料作為操作數在指定的位址處執行</a:t>
                      </a:r>
                      <a:r>
                        <a:rPr b="0" lang="en-US" sz="1200" spc="-1" strike="noStrike">
                          <a:solidFill>
                            <a:schemeClr val="dk1"/>
                          </a:solidFill>
                          <a:latin typeface="Times New Roman"/>
                          <a:ea typeface="微軟正黑體"/>
                        </a:rPr>
                        <a:t>operation</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結果存放在該地址給出不帶資料的單一</a:t>
                      </a:r>
                      <a:r>
                        <a:rPr b="0" lang="en-US" sz="1200" spc="-1" strike="noStrike">
                          <a:solidFill>
                            <a:schemeClr val="dk1"/>
                          </a:solidFill>
                          <a:latin typeface="Times New Roman"/>
                          <a:ea typeface="微軟正黑體"/>
                        </a:rPr>
                        <a:t>response</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Load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傳回尋址位置的原始資料值</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在尋址位置將發送的資料作為操作數進行執行</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a:t>
                      </a:r>
                      <a:r>
                        <a:rPr b="0" lang="zh-TW" sz="1200" spc="-1" strike="noStrike">
                          <a:solidFill>
                            <a:schemeClr val="dk1"/>
                          </a:solidFill>
                          <a:latin typeface="Times New Roman"/>
                          <a:ea typeface="微軟正黑體"/>
                        </a:rPr>
                        <a:t>結果儲存在該位址</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6. 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Swap</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發送包含地址的單一數據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目的地址將尋址位置的資料與事務中的資料交換</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返回尋址位置原始的數據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inbound</a:t>
                      </a:r>
                      <a:r>
                        <a:rPr b="0" lang="zh-TW" sz="1200" spc="-1" strike="noStrike">
                          <a:solidFill>
                            <a:schemeClr val="dk1"/>
                          </a:solidFill>
                          <a:latin typeface="Times New Roman"/>
                          <a:ea typeface="微軟正黑體"/>
                        </a:rPr>
                        <a:t>數據一致與</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527120">
                <a:tc>
                  <a:txBody>
                    <a:bodyPr anchor="t">
                      <a:noAutofit/>
                    </a:bodyPr>
                    <a:p>
                      <a:pPr defTabSz="914400">
                        <a:lnSpc>
                          <a:spcPct val="100000"/>
                        </a:lnSpc>
                      </a:pPr>
                      <a:r>
                        <a:rPr b="0" lang="en-US" sz="1200" spc="-1" strike="noStrike">
                          <a:solidFill>
                            <a:schemeClr val="dk1"/>
                          </a:solidFill>
                          <a:latin typeface="Times New Roman"/>
                          <a:ea typeface="微軟正黑體"/>
                        </a:rPr>
                        <a:t>Atomic Compare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向目的位址發送兩個數據，包括</a:t>
                      </a:r>
                      <a:r>
                        <a:rPr b="0" lang="en-US" sz="1200" spc="-1" strike="noStrike">
                          <a:solidFill>
                            <a:schemeClr val="dk1"/>
                          </a:solidFill>
                          <a:latin typeface="Times New Roman"/>
                          <a:ea typeface="微軟正黑體"/>
                        </a:rPr>
                        <a:t>compare value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，兩個數據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大小相等。</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尋址位置處的資料與</a:t>
                      </a:r>
                      <a:r>
                        <a:rPr b="0" lang="en-US" sz="1200" spc="-1" strike="noStrike">
                          <a:solidFill>
                            <a:schemeClr val="dk1"/>
                          </a:solidFill>
                          <a:latin typeface="Times New Roman"/>
                          <a:ea typeface="微軟正黑體"/>
                        </a:rPr>
                        <a:t>caompre value</a:t>
                      </a:r>
                      <a:r>
                        <a:rPr b="0" lang="zh-TW" sz="1200" spc="-1" strike="noStrike">
                          <a:solidFill>
                            <a:schemeClr val="dk1"/>
                          </a:solidFill>
                          <a:latin typeface="Times New Roman"/>
                          <a:ea typeface="微軟正黑體"/>
                        </a:rPr>
                        <a:t>進行匹配</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如果匹配成功，將</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寫入目的位址</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如果匹配失敗，不寫入新數據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返回尋址位置的原始數據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en-US" sz="1200" spc="-1" strike="noStrike">
                          <a:solidFill>
                            <a:schemeClr val="dk1"/>
                          </a:solidFill>
                          <a:latin typeface="Times New Roman"/>
                          <a:ea typeface="微軟正黑體"/>
                        </a:rPr>
                        <a:t>outbound </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大小為</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16</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32bytes</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由於</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資料包含</a:t>
                      </a:r>
                      <a:r>
                        <a:rPr b="0" lang="en-US" sz="1200" spc="-1" strike="noStrike">
                          <a:solidFill>
                            <a:schemeClr val="dk1"/>
                          </a:solidFill>
                          <a:latin typeface="Times New Roman"/>
                          <a:ea typeface="微軟正黑體"/>
                        </a:rPr>
                        <a:t>compare balue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因此</a:t>
                      </a:r>
                      <a:r>
                        <a:rPr b="0" lang="en-US" sz="1200" spc="-1" strike="noStrike">
                          <a:solidFill>
                            <a:schemeClr val="dk1"/>
                          </a:solidFill>
                          <a:latin typeface="Times New Roman"/>
                          <a:ea typeface="微軟正黑體"/>
                        </a:rPr>
                        <a:t>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的一半。</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bl>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sp>
        <p:nvSpPr>
          <p:cNvPr id="443" name="文字方塊 4"/>
          <p:cNvSpPr/>
          <p:nvPr/>
        </p:nvSpPr>
        <p:spPr>
          <a:xfrm>
            <a:off x="408600" y="1090080"/>
            <a:ext cx="10756080" cy="2987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request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發送出去， </a:t>
            </a:r>
            <a:r>
              <a:rPr b="0" lang="en-US" sz="1400" spc="-1" strike="noStrike">
                <a:solidFill>
                  <a:srgbClr val="000000"/>
                </a:solidFill>
                <a:latin typeface="Times New Roman"/>
                <a:ea typeface="微軟正黑體"/>
              </a:rPr>
              <a:t>atomic response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B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進行返回。其中</a:t>
            </a:r>
            <a:r>
              <a:rPr b="0" lang="en-US" sz="1400" spc="-1" strike="noStrike">
                <a:solidFill>
                  <a:srgbClr val="000000"/>
                </a:solidFill>
                <a:latin typeface="Times New Roman"/>
                <a:ea typeface="微軟正黑體"/>
              </a:rPr>
              <a:t>AW channel</a:t>
            </a:r>
            <a:r>
              <a:rPr b="0" lang="zh-TW" sz="1400" spc="-1" strike="noStrike">
                <a:solidFill>
                  <a:srgbClr val="000000"/>
                </a:solidFill>
                <a:latin typeface="Times New Roman"/>
                <a:ea typeface="微軟正黑體"/>
              </a:rPr>
              <a:t>會在 </a:t>
            </a:r>
            <a:r>
              <a:rPr b="0" lang="en-US" sz="1400" spc="-1" strike="noStrike">
                <a:solidFill>
                  <a:srgbClr val="000000"/>
                </a:solidFill>
                <a:latin typeface="Times New Roman"/>
                <a:ea typeface="微軟正黑體"/>
              </a:rPr>
              <a:t>AXI4 </a:t>
            </a:r>
            <a:r>
              <a:rPr b="0" lang="zh-TW" sz="1400" spc="-1" strike="noStrike">
                <a:solidFill>
                  <a:srgbClr val="000000"/>
                </a:solidFill>
                <a:latin typeface="Times New Roman"/>
                <a:ea typeface="微軟正黑體"/>
              </a:rPr>
              <a:t>的基礎上增加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signal</a:t>
            </a:r>
            <a:r>
              <a:rPr b="0" lang="zh-TW" sz="1400" spc="-1" strike="noStrike">
                <a:solidFill>
                  <a:srgbClr val="000000"/>
                </a:solidFill>
                <a:latin typeface="Times New Roman"/>
                <a:ea typeface="微軟正黑體"/>
              </a:rPr>
              <a:t>，用來識別 </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的類型和具體的 </a:t>
            </a:r>
            <a:r>
              <a:rPr b="0" lang="en-US" sz="1400" spc="-1" strike="noStrike">
                <a:solidFill>
                  <a:srgbClr val="000000"/>
                </a:solidFill>
                <a:latin typeface="Times New Roman"/>
                <a:ea typeface="微軟正黑體"/>
              </a:rPr>
              <a:t>operation </a:t>
            </a:r>
            <a:r>
              <a:rPr b="0" lang="zh-TW" sz="1400" spc="-1" strike="noStrike">
                <a:solidFill>
                  <a:srgbClr val="000000"/>
                </a:solidFill>
                <a:latin typeface="Times New Roman"/>
                <a:ea typeface="微軟正黑體"/>
              </a:rPr>
              <a:t>類型；</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會傳遞原始的操作數 </a:t>
            </a:r>
            <a:r>
              <a:rPr b="0" lang="en-US" sz="1400" spc="-1" strike="noStrike">
                <a:solidFill>
                  <a:srgbClr val="000000"/>
                </a:solidFill>
                <a:latin typeface="Times New Roman"/>
                <a:ea typeface="微軟正黑體"/>
              </a:rPr>
              <a:t>(operand)</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如上的 </a:t>
            </a:r>
            <a:r>
              <a:rPr b="0" lang="en-US" sz="1400" spc="-1" strike="noStrike">
                <a:solidFill>
                  <a:srgbClr val="000000"/>
                </a:solidFill>
                <a:latin typeface="Times New Roman"/>
                <a:ea typeface="微軟正黑體"/>
              </a:rPr>
              <a:t>read modify write </a:t>
            </a:r>
            <a:r>
              <a:rPr b="0" lang="zh-TW" sz="1400" spc="-1" strike="noStrike">
                <a:solidFill>
                  <a:srgbClr val="000000"/>
                </a:solidFill>
                <a:latin typeface="Times New Roman"/>
                <a:ea typeface="微軟正黑體"/>
              </a:rPr>
              <a:t>操作，</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類型為</a:t>
            </a:r>
            <a:r>
              <a:rPr b="0" lang="en-US" sz="1400" spc="-1" strike="noStrike">
                <a:solidFill>
                  <a:srgbClr val="000000"/>
                </a:solidFill>
                <a:latin typeface="Times New Roman"/>
                <a:ea typeface="微軟正黑體"/>
              </a:rPr>
              <a:t>store atomic</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為</a:t>
            </a:r>
            <a:r>
              <a:rPr b="0" lang="en-US" sz="1400" spc="-1" strike="noStrike">
                <a:solidFill>
                  <a:srgbClr val="000000"/>
                </a:solidFill>
                <a:latin typeface="Times New Roman"/>
                <a:ea typeface="微軟正黑體"/>
              </a:rPr>
              <a:t>ADD</a:t>
            </a:r>
            <a:r>
              <a:rPr b="0" lang="zh-TW" sz="1400" spc="-1" strike="noStrike">
                <a:solidFill>
                  <a:srgbClr val="000000"/>
                </a:solidFill>
                <a:latin typeface="Times New Roman"/>
                <a:ea typeface="微軟正黑體"/>
              </a:rPr>
              <a:t>，原始的操作數就是</a:t>
            </a:r>
            <a:r>
              <a:rPr b="0" lang="en-US" sz="1400" spc="-1" strike="noStrike">
                <a:solidFill>
                  <a:srgbClr val="000000"/>
                </a:solidFill>
                <a:latin typeface="Times New Roman"/>
                <a:ea typeface="微軟正黑體"/>
              </a:rPr>
              <a:t>1</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都需要透過</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W channel</a:t>
            </a:r>
            <a:r>
              <a:rPr b="0" lang="zh-TW" sz="1400" spc="-1" strike="noStrike">
                <a:solidFill>
                  <a:srgbClr val="000000"/>
                </a:solidFill>
                <a:latin typeface="Times New Roman"/>
                <a:ea typeface="微軟正黑體"/>
              </a:rPr>
              <a:t>發送</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length</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type and operation</a:t>
            </a:r>
            <a:r>
              <a:rPr b="0" lang="zh-TW" sz="1400" spc="-1" strike="noStrike">
                <a:solidFill>
                  <a:srgbClr val="000000"/>
                </a:solidFill>
                <a:latin typeface="Times New Roman"/>
                <a:ea typeface="微軟正黑體"/>
              </a:rPr>
              <a:t>，都需要從</a:t>
            </a:r>
            <a:r>
              <a:rPr b="0" lang="en-US" sz="1400" spc="-1" strike="noStrike">
                <a:solidFill>
                  <a:srgbClr val="000000"/>
                </a:solidFill>
                <a:latin typeface="Times New Roman"/>
                <a:ea typeface="微軟正黑體"/>
              </a:rPr>
              <a:t>memory</a:t>
            </a:r>
            <a:r>
              <a:rPr b="0" lang="zh-TW" sz="1400" spc="-1" strike="noStrike">
                <a:solidFill>
                  <a:srgbClr val="000000"/>
                </a:solidFill>
                <a:latin typeface="Times New Roman"/>
                <a:ea typeface="微軟正黑體"/>
              </a:rPr>
              <a:t>讀取</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位置的原始數據，都需要進行</a:t>
            </a:r>
            <a:r>
              <a:rPr b="0" lang="en-US" sz="1400" spc="-1" strike="noStrike">
                <a:solidFill>
                  <a:srgbClr val="000000"/>
                </a:solidFill>
                <a:latin typeface="Times New Roman"/>
                <a:ea typeface="微軟正黑體"/>
              </a:rPr>
              <a:t>ALU</a:t>
            </a:r>
            <a:r>
              <a:rPr b="0" lang="zh-TW" sz="1400" spc="-1" strike="noStrike">
                <a:solidFill>
                  <a:srgbClr val="000000"/>
                </a:solidFill>
                <a:latin typeface="Times New Roman"/>
                <a:ea typeface="微軟正黑體"/>
              </a:rPr>
              <a:t>運算，然後將新的</a:t>
            </a:r>
            <a:r>
              <a:rPr b="0" lang="en-US" sz="1400" spc="-1" strike="noStrike">
                <a:solidFill>
                  <a:srgbClr val="000000"/>
                </a:solidFill>
                <a:latin typeface="Times New Roman"/>
                <a:ea typeface="微軟正黑體"/>
              </a:rPr>
              <a:t>value</a:t>
            </a:r>
            <a:r>
              <a:rPr b="0" lang="zh-TW" sz="1400" spc="-1" strike="noStrike">
                <a:solidFill>
                  <a:srgbClr val="000000"/>
                </a:solidFill>
                <a:latin typeface="Times New Roman"/>
                <a:ea typeface="微軟正黑體"/>
              </a:rPr>
              <a:t>再存入</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兩者的主要差異體現在</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作業完成的</a:t>
            </a:r>
            <a:r>
              <a:rPr b="0" lang="en-US" sz="1400" spc="-1" strike="noStrike">
                <a:solidFill>
                  <a:srgbClr val="000000"/>
                </a:solidFill>
                <a:latin typeface="Times New Roman"/>
                <a:ea typeface="微軟正黑體"/>
              </a:rPr>
              <a:t>response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data</a:t>
            </a:r>
            <a:r>
              <a:rPr b="0" lang="zh-TW" sz="1400" spc="-1" strike="noStrike">
                <a:solidFill>
                  <a:srgbClr val="000000"/>
                </a:solidFill>
                <a:latin typeface="Times New Roman"/>
                <a:ea typeface="微軟正黑體"/>
              </a:rPr>
              <a:t>返回上：</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B channel</a:t>
            </a:r>
            <a:r>
              <a:rPr b="0" lang="zh-TW" sz="1400" spc="-1" strike="noStrike">
                <a:solidFill>
                  <a:srgbClr val="000000"/>
                </a:solidFill>
                <a:latin typeface="Times New Roman"/>
                <a:ea typeface="微軟正黑體"/>
              </a:rPr>
              <a:t>回傳一個</a:t>
            </a:r>
            <a:r>
              <a:rPr b="0" lang="en-US" sz="1400" spc="-1" strike="noStrike">
                <a:solidFill>
                  <a:srgbClr val="000000"/>
                </a:solidFill>
                <a:latin typeface="Times New Roman"/>
                <a:ea typeface="微軟正黑體"/>
              </a:rPr>
              <a:t>atomic response</a:t>
            </a:r>
            <a:r>
              <a:rPr b="0" lang="zh-TW" sz="1400" spc="-1" strike="noStrike">
                <a:solidFill>
                  <a:srgbClr val="000000"/>
                </a:solidFill>
                <a:latin typeface="Times New Roman"/>
                <a:ea typeface="微軟正黑體"/>
              </a:rPr>
              <a:t>；而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傳回存取位址空間的原始資料</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也就是進行</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之前的數據</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45" name="圖片 3" descr=""/>
          <p:cNvPicPr/>
          <p:nvPr/>
        </p:nvPicPr>
        <p:blipFill>
          <a:blip r:embed="rId1"/>
          <a:stretch/>
        </p:blipFill>
        <p:spPr>
          <a:xfrm>
            <a:off x="8166240" y="2504520"/>
            <a:ext cx="3570480" cy="2952360"/>
          </a:xfrm>
          <a:prstGeom prst="rect">
            <a:avLst/>
          </a:prstGeom>
          <a:ln w="0">
            <a:noFill/>
          </a:ln>
        </p:spPr>
      </p:pic>
      <p:pic>
        <p:nvPicPr>
          <p:cNvPr id="446" name="圖片 7" descr=""/>
          <p:cNvPicPr/>
          <p:nvPr/>
        </p:nvPicPr>
        <p:blipFill>
          <a:blip r:embed="rId2"/>
          <a:stretch/>
        </p:blipFill>
        <p:spPr>
          <a:xfrm>
            <a:off x="1238760" y="2088000"/>
            <a:ext cx="6208200" cy="3606120"/>
          </a:xfrm>
          <a:prstGeom prst="rect">
            <a:avLst/>
          </a:prstGeom>
          <a:ln w="0">
            <a:noFill/>
          </a:ln>
        </p:spPr>
      </p:pic>
      <p:sp>
        <p:nvSpPr>
          <p:cNvPr id="447" name="文字方塊 9"/>
          <p:cNvSpPr/>
          <p:nvPr/>
        </p:nvSpPr>
        <p:spPr>
          <a:xfrm>
            <a:off x="1054440" y="1564560"/>
            <a:ext cx="657648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d2129"/>
                </a:solidFill>
                <a:latin typeface="Times New Roman"/>
                <a:ea typeface="微軟正黑體"/>
              </a:rPr>
              <a:t>此規範支援八種不同的操作，這些操作可以與</a:t>
            </a:r>
            <a:r>
              <a:rPr b="0" lang="en-US" sz="1400" spc="-1" strike="noStrike">
                <a:solidFill>
                  <a:srgbClr val="1d2129"/>
                </a:solidFill>
                <a:latin typeface="Times New Roman"/>
                <a:ea typeface="微軟正黑體"/>
              </a:rPr>
              <a:t>AtomicStore</a:t>
            </a:r>
            <a:r>
              <a:rPr b="0" lang="zh-TW" sz="1400" spc="-1" strike="noStrike">
                <a:solidFill>
                  <a:srgbClr val="1d2129"/>
                </a:solidFill>
                <a:latin typeface="Times New Roman"/>
                <a:ea typeface="微軟正黑體"/>
              </a:rPr>
              <a:t>和</a:t>
            </a:r>
            <a:r>
              <a:rPr b="0" lang="en-US" sz="1400" spc="-1" strike="noStrike">
                <a:solidFill>
                  <a:srgbClr val="1d2129"/>
                </a:solidFill>
                <a:latin typeface="Times New Roman"/>
                <a:ea typeface="微軟正黑體"/>
              </a:rPr>
              <a:t>AtomicLoad</a:t>
            </a:r>
            <a:r>
              <a:rPr b="0" lang="zh-TW" sz="1400" spc="-1" strike="noStrike">
                <a:solidFill>
                  <a:srgbClr val="1d2129"/>
                </a:solidFill>
                <a:latin typeface="Times New Roman"/>
                <a:ea typeface="微軟正黑體"/>
              </a:rPr>
              <a:t>一起使用</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graphicFrame>
        <p:nvGraphicFramePr>
          <p:cNvPr id="449" name="表格 1"/>
          <p:cNvGraphicFramePr/>
          <p:nvPr/>
        </p:nvGraphicFramePr>
        <p:xfrm>
          <a:off x="1908000" y="2053080"/>
          <a:ext cx="8673480" cy="3337200"/>
        </p:xfrm>
        <a:graphic>
          <a:graphicData uri="http://schemas.openxmlformats.org/drawingml/2006/table">
            <a:tbl>
              <a:tblPr/>
              <a:tblGrid>
                <a:gridCol w="1572120"/>
                <a:gridCol w="7101720"/>
              </a:tblGrid>
              <a:tr h="370800">
                <a:tc>
                  <a:txBody>
                    <a:bodyPr anchor="t">
                      <a:noAutofit/>
                    </a:bodyPr>
                    <a:p>
                      <a:pPr defTabSz="914400">
                        <a:lnSpc>
                          <a:spcPct val="100000"/>
                        </a:lnSpc>
                      </a:pPr>
                      <a:r>
                        <a:rPr b="1" lang="en-US" sz="1800" spc="-1" strike="noStrike">
                          <a:solidFill>
                            <a:schemeClr val="lt1"/>
                          </a:solidFill>
                          <a:latin typeface="Univers"/>
                        </a:rPr>
                        <a:t>Operator</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pc="-1" strike="noStrike">
                          <a:solidFill>
                            <a:schemeClr val="lt1"/>
                          </a:solidFill>
                          <a:latin typeface="Univers"/>
                        </a:rPr>
                        <a:t>Descript</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ADD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將發送過去的資料和來源資料相加，結果儲存在目的位址</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CLR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根據傳送的資料按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清除來源資料對應位置</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EOR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發送資料和來源資料的逐位異或</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根據發送的資料按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對來源資料對應位置進行置位</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dt" idx="43"/>
          </p:nvPr>
        </p:nvSpPr>
        <p:spPr>
          <a:xfrm>
            <a:off x="658440" y="20124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1" lang="en-US" sz="1200" spc="94" strike="noStrike" cap="all">
                <a:solidFill>
                  <a:schemeClr val="lt1">
                    <a:tint val="75000"/>
                  </a:schemeClr>
                </a:solidFill>
                <a:latin typeface="Microsoft JhengHei UI"/>
                <a:ea typeface="Microsoft JhengHei UI"/>
              </a:defRPr>
            </a:lvl1pPr>
          </a:lstStyle>
          <a:p>
            <a:pPr indent="0" defTabSz="914400">
              <a:lnSpc>
                <a:spcPct val="100000"/>
              </a:lnSpc>
              <a:buNone/>
              <a:tabLst>
                <a:tab algn="l" pos="0"/>
              </a:tabLst>
            </a:pPr>
            <a:r>
              <a:rPr b="1" lang="en-US" sz="1200" spc="94" strike="noStrike" cap="all">
                <a:solidFill>
                  <a:schemeClr val="lt1">
                    <a:tint val="75000"/>
                  </a:schemeClr>
                </a:solidFill>
                <a:latin typeface="Microsoft JhengHei UI"/>
                <a:ea typeface="Microsoft JhengHei UI"/>
              </a:rPr>
              <a:t>20XX/9/3</a:t>
            </a:r>
            <a:endParaRPr b="0" lang="en-US" sz="1200" spc="-1" strike="noStrike">
              <a:solidFill>
                <a:srgbClr val="ffffff"/>
              </a:solidFill>
              <a:latin typeface="Times New Roman"/>
            </a:endParaRPr>
          </a:p>
        </p:txBody>
      </p:sp>
      <p:sp>
        <p:nvSpPr>
          <p:cNvPr id="451" name="PlaceHolder 2"/>
          <p:cNvSpPr>
            <a:spLocks noGrp="1"/>
          </p:cNvSpPr>
          <p:nvPr>
            <p:ph type="sldNum" idx="44"/>
          </p:nvPr>
        </p:nvSpPr>
        <p:spPr>
          <a:xfrm>
            <a:off x="8610480" y="20124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452" name="PlaceHolder 3"/>
          <p:cNvSpPr>
            <a:spLocks noGrp="1"/>
          </p:cNvSpPr>
          <p:nvPr>
            <p:ph type="ftr" idx="45"/>
          </p:nvPr>
        </p:nvSpPr>
        <p:spPr>
          <a:xfrm rot="16200000">
            <a:off x="-548280" y="1938960"/>
            <a:ext cx="27882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zh-TW" sz="1200" spc="94"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zh-TW" sz="1200" spc="94" strike="noStrike" cap="all">
                <a:solidFill>
                  <a:schemeClr val="lt1">
                    <a:tint val="75000"/>
                  </a:schemeClr>
                </a:solidFill>
                <a:latin typeface="Microsoft JhengHei UI"/>
                <a:ea typeface="Microsoft JhengHei UI"/>
              </a:rPr>
              <a:t>簡報標題</a:t>
            </a:r>
            <a:endParaRPr b="0" lang="en-US" sz="1200" spc="-1" strike="noStrike">
              <a:solidFill>
                <a:srgbClr val="ffffff"/>
              </a:solidFill>
              <a:latin typeface="Times New Roman"/>
            </a:endParaRPr>
          </a:p>
        </p:txBody>
      </p:sp>
      <p:sp>
        <p:nvSpPr>
          <p:cNvPr id="453" name="圖片版面配置區 8"/>
          <p:cNvSpPr/>
          <p:nvPr/>
        </p:nvSpPr>
        <p:spPr>
          <a:xfrm>
            <a:off x="1776960" y="407520"/>
            <a:ext cx="1951560" cy="1951560"/>
          </a:xfrm>
          <a:custGeom>
            <a:avLst/>
            <a:gdLst>
              <a:gd name="textAreaLeft" fmla="*/ 0 w 1951560"/>
              <a:gd name="textAreaRight" fmla="*/ 1952280 w 1951560"/>
              <a:gd name="textAreaTop" fmla="*/ 0 h 1951560"/>
              <a:gd name="textAreaBottom" fmla="*/ 1952280 h 1951560"/>
            </a:gdLst>
            <a:ahLst/>
            <a:rect l="textAreaLeft" t="textAreaTop" r="textAreaRight" b="textAreaBottom"/>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54" name="圖片版面配置區 10"/>
          <p:cNvSpPr/>
          <p:nvPr/>
        </p:nvSpPr>
        <p:spPr>
          <a:xfrm>
            <a:off x="3528360" y="1972440"/>
            <a:ext cx="2289240" cy="2272680"/>
          </a:xfrm>
          <a:custGeom>
            <a:avLst/>
            <a:gdLst>
              <a:gd name="textAreaLeft" fmla="*/ 0 w 2289240"/>
              <a:gd name="textAreaRight" fmla="*/ 2289960 w 2289240"/>
              <a:gd name="textAreaTop" fmla="*/ 0 h 2272680"/>
              <a:gd name="textAreaBottom" fmla="*/ 2273400 h 2272680"/>
            </a:gdLst>
            <a:ahLst/>
            <a:rect l="textAreaLeft" t="textAreaTop" r="textAreaRight" b="textAreaBottom"/>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55" name="PlaceHolder 4"/>
          <p:cNvSpPr>
            <a:spLocks noGrp="1"/>
          </p:cNvSpPr>
          <p:nvPr>
            <p:ph type="title"/>
          </p:nvPr>
        </p:nvSpPr>
        <p:spPr>
          <a:xfrm>
            <a:off x="5760720" y="585360"/>
            <a:ext cx="5275440" cy="2276280"/>
          </a:xfrm>
          <a:prstGeom prst="rect">
            <a:avLst/>
          </a:prstGeom>
          <a:noFill/>
          <a:ln w="0">
            <a:noFill/>
          </a:ln>
        </p:spPr>
        <p:txBody>
          <a:bodyPr lIns="91440" rIns="91440" tIns="45720" bIns="45720" anchor="b">
            <a:noAutofit/>
          </a:bodyPr>
          <a:p>
            <a:pPr indent="0" algn="r" defTabSz="914400">
              <a:lnSpc>
                <a:spcPct val="90000"/>
              </a:lnSpc>
              <a:buNone/>
              <a:tabLst>
                <a:tab algn="l" pos="0"/>
              </a:tabLst>
            </a:pPr>
            <a:r>
              <a:rPr b="1" lang="zh-TW" sz="4800" spc="395" strike="noStrike" cap="all">
                <a:solidFill>
                  <a:schemeClr val="lt1"/>
                </a:solidFill>
                <a:latin typeface="Microsoft JhengHei UI"/>
                <a:ea typeface="Microsoft JhengHei UI"/>
              </a:rPr>
              <a:t>感謝您</a:t>
            </a:r>
            <a:endParaRPr b="0" lang="en-US" sz="4800" spc="-1" strike="noStrike">
              <a:solidFill>
                <a:srgbClr val="ffffff"/>
              </a:solidFill>
              <a:latin typeface="Arial"/>
            </a:endParaRPr>
          </a:p>
        </p:txBody>
      </p:sp>
      <p:sp>
        <p:nvSpPr>
          <p:cNvPr id="456" name="圖片版面配置區 14"/>
          <p:cNvSpPr/>
          <p:nvPr/>
        </p:nvSpPr>
        <p:spPr>
          <a:xfrm>
            <a:off x="1092960" y="4019040"/>
            <a:ext cx="3853440" cy="2838240"/>
          </a:xfrm>
          <a:custGeom>
            <a:avLst/>
            <a:gdLst>
              <a:gd name="textAreaLeft" fmla="*/ 0 w 3853440"/>
              <a:gd name="textAreaRight" fmla="*/ 3854160 w 3853440"/>
              <a:gd name="textAreaTop" fmla="*/ 0 h 2838240"/>
              <a:gd name="textAreaBottom" fmla="*/ 2838960 h 2838240"/>
            </a:gdLst>
            <a:ahLst/>
            <a:rect l="textAreaLeft" t="textAreaTop" r="textAreaRight" b="textAreaBottom"/>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57" name="圖片版面配置區 12"/>
          <p:cNvSpPr/>
          <p:nvPr/>
        </p:nvSpPr>
        <p:spPr>
          <a:xfrm>
            <a:off x="5579640" y="4386240"/>
            <a:ext cx="3118680" cy="2462040"/>
          </a:xfrm>
          <a:custGeom>
            <a:avLst/>
            <a:gdLst>
              <a:gd name="textAreaLeft" fmla="*/ 0 w 3118680"/>
              <a:gd name="textAreaRight" fmla="*/ 3119400 w 3118680"/>
              <a:gd name="textAreaTop" fmla="*/ 0 h 2462040"/>
              <a:gd name="textAreaBottom" fmla="*/ 2462760 h 2462040"/>
            </a:gdLst>
            <a:ahLst/>
            <a:rect l="textAreaLeft" t="textAreaTop" r="textAreaRight" b="textAreaBottom"/>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32" name="PlaceHolder 2"/>
          <p:cNvSpPr>
            <a:spLocks noGrp="1"/>
          </p:cNvSpPr>
          <p:nvPr>
            <p:ph/>
          </p:nvPr>
        </p:nvSpPr>
        <p:spPr>
          <a:xfrm>
            <a:off x="235800" y="1392840"/>
            <a:ext cx="10502640" cy="5235840"/>
          </a:xfrm>
          <a:prstGeom prst="rect">
            <a:avLst/>
          </a:prstGeom>
          <a:noFill/>
          <a:ln w="0">
            <a:noFill/>
          </a:ln>
        </p:spPr>
        <p:txBody>
          <a:bodyPr lIns="91440" rIns="91440" tIns="45720" bIns="45720" anchor="t">
            <a:normAutofit fontScale="62222" lnSpcReduction="20000"/>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en-US" sz="2200" spc="-1" strike="noStrike">
                <a:solidFill>
                  <a:schemeClr val="dk1"/>
                </a:solidFill>
                <a:latin typeface="Times New Roman"/>
                <a:ea typeface="微軟正黑體"/>
              </a:rPr>
              <a:t>AXI4 </a:t>
            </a:r>
            <a:r>
              <a:rPr b="0" lang="zh-TW" sz="2200" spc="-1" strike="noStrike">
                <a:solidFill>
                  <a:schemeClr val="dk1"/>
                </a:solidFill>
                <a:latin typeface="Times New Roman"/>
                <a:ea typeface="微軟正黑體"/>
              </a:rPr>
              <a:t>通訊協定是 </a:t>
            </a:r>
            <a:r>
              <a:rPr b="0" lang="en-US" sz="2200" spc="-1" strike="noStrike">
                <a:solidFill>
                  <a:schemeClr val="dk1"/>
                </a:solidFill>
                <a:latin typeface="Times New Roman"/>
                <a:ea typeface="微軟正黑體"/>
              </a:rPr>
              <a:t>AXI3 </a:t>
            </a:r>
            <a:r>
              <a:rPr b="0" lang="zh-TW" sz="2200" spc="-1" strike="noStrike">
                <a:solidFill>
                  <a:schemeClr val="dk1"/>
                </a:solidFill>
                <a:latin typeface="Times New Roman"/>
                <a:ea typeface="微軟正黑體"/>
              </a:rPr>
              <a:t>的更新版本，可在多個 </a:t>
            </a:r>
            <a:r>
              <a:rPr b="0" lang="en-US" sz="2200" spc="-1" strike="noStrike">
                <a:solidFill>
                  <a:schemeClr val="dk1"/>
                </a:solidFill>
                <a:latin typeface="Times New Roman"/>
                <a:ea typeface="微軟正黑體"/>
              </a:rPr>
              <a:t>Manager </a:t>
            </a:r>
            <a:r>
              <a:rPr b="0" lang="zh-TW" sz="2200" spc="-1" strike="noStrike">
                <a:solidFill>
                  <a:schemeClr val="dk1"/>
                </a:solidFill>
                <a:latin typeface="Times New Roman"/>
                <a:ea typeface="微軟正黑體"/>
              </a:rPr>
              <a:t>使用時強化效能及互聯 </a:t>
            </a:r>
            <a:r>
              <a:rPr b="0" lang="en-US" sz="2200" spc="-1" strike="noStrike">
                <a:solidFill>
                  <a:schemeClr val="dk1"/>
                </a:solidFill>
                <a:latin typeface="Times New Roman"/>
                <a:ea typeface="微軟正黑體"/>
              </a:rPr>
              <a:t>(interconnect) </a:t>
            </a:r>
            <a:r>
              <a:rPr b="0" lang="zh-TW" sz="2200" spc="-1" strike="noStrike">
                <a:solidFill>
                  <a:schemeClr val="dk1"/>
                </a:solidFill>
                <a:latin typeface="Times New Roman"/>
                <a:ea typeface="微軟正黑體"/>
              </a:rPr>
              <a:t>的使用。其中包括下列強化功能：</a:t>
            </a:r>
            <a:endParaRPr b="0" lang="en-US" sz="2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2200" spc="-1" strike="noStrike">
                <a:solidFill>
                  <a:schemeClr val="dk1"/>
                </a:solidFill>
                <a:latin typeface="Times New Roman"/>
                <a:ea typeface="微軟正黑體"/>
              </a:rPr>
              <a:t>支援最高 </a:t>
            </a:r>
            <a:r>
              <a:rPr b="0" lang="en-US" sz="2200" spc="-1" strike="noStrike">
                <a:solidFill>
                  <a:schemeClr val="dk1"/>
                </a:solidFill>
                <a:latin typeface="Times New Roman"/>
                <a:ea typeface="微軟正黑體"/>
              </a:rPr>
              <a:t>256 </a:t>
            </a:r>
            <a:r>
              <a:rPr b="0" lang="zh-TW" sz="2200" spc="-1" strike="noStrike">
                <a:solidFill>
                  <a:schemeClr val="dk1"/>
                </a:solidFill>
                <a:latin typeface="Times New Roman"/>
                <a:ea typeface="微軟正黑體"/>
              </a:rPr>
              <a:t>個</a:t>
            </a:r>
            <a:r>
              <a:rPr b="0" lang="en-US" sz="2200" spc="-1" strike="noStrike">
                <a:solidFill>
                  <a:schemeClr val="dk1"/>
                </a:solidFill>
                <a:latin typeface="Times New Roman"/>
                <a:ea typeface="微軟正黑體"/>
              </a:rPr>
              <a:t>Burst</a:t>
            </a:r>
            <a:r>
              <a:rPr b="0" lang="zh-TW" sz="2200" spc="-1" strike="noStrike">
                <a:solidFill>
                  <a:schemeClr val="dk1"/>
                </a:solidFill>
                <a:latin typeface="Times New Roman"/>
                <a:ea typeface="微軟正黑體"/>
              </a:rPr>
              <a:t>的突發長度。</a:t>
            </a:r>
            <a:endParaRPr b="0" lang="en-US" sz="2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2200" spc="-1" strike="noStrike">
                <a:solidFill>
                  <a:schemeClr val="dk1"/>
                </a:solidFill>
                <a:latin typeface="Times New Roman"/>
                <a:ea typeface="微軟正黑體"/>
              </a:rPr>
              <a:t>服務品質訊號傳送。</a:t>
            </a:r>
            <a:endParaRPr b="0" lang="en-US" sz="2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2200" spc="-1" strike="noStrike">
                <a:solidFill>
                  <a:schemeClr val="dk1"/>
                </a:solidFill>
                <a:latin typeface="Times New Roman"/>
                <a:ea typeface="微軟正黑體"/>
              </a:rPr>
              <a:t>支援多個區域介面。</a:t>
            </a:r>
            <a:endParaRPr b="0" lang="en-US" sz="2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2500" spc="-1" strike="noStrike">
                <a:solidFill>
                  <a:schemeClr val="dk1"/>
                </a:solidFill>
                <a:latin typeface="Times New Roman"/>
                <a:ea typeface="微軟正黑體"/>
              </a:rPr>
              <a:t>AXI4-Lite</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en-US" sz="2200" spc="-1" strike="noStrike">
                <a:solidFill>
                  <a:srgbClr val="191b1f"/>
                </a:solidFill>
                <a:latin typeface="Times New Roman"/>
                <a:ea typeface="微軟正黑體"/>
              </a:rPr>
              <a:t>AXI4-lite</a:t>
            </a:r>
            <a:r>
              <a:rPr b="0" lang="zh-TW" sz="2200" spc="-1" strike="noStrike">
                <a:solidFill>
                  <a:srgbClr val="191b1f"/>
                </a:solidFill>
                <a:latin typeface="Times New Roman"/>
                <a:ea typeface="微軟正黑體"/>
              </a:rPr>
              <a:t>是在</a:t>
            </a:r>
            <a:r>
              <a:rPr b="0" lang="en-US" sz="2200" spc="-1" strike="noStrike">
                <a:solidFill>
                  <a:srgbClr val="191b1f"/>
                </a:solidFill>
                <a:latin typeface="Times New Roman"/>
                <a:ea typeface="微軟正黑體"/>
              </a:rPr>
              <a:t>AXI4</a:t>
            </a:r>
            <a:r>
              <a:rPr b="0" lang="zh-TW" sz="2200" spc="-1" strike="noStrike">
                <a:solidFill>
                  <a:srgbClr val="191b1f"/>
                </a:solidFill>
                <a:latin typeface="Times New Roman"/>
                <a:ea typeface="微軟正黑體"/>
              </a:rPr>
              <a:t>的基礎上做了相對應的簡化</a:t>
            </a:r>
            <a:r>
              <a:rPr b="0" lang="zh-TW" sz="2200" spc="-1" strike="noStrike">
                <a:solidFill>
                  <a:schemeClr val="dk1"/>
                </a:solidFill>
                <a:latin typeface="Times New Roman"/>
                <a:ea typeface="微軟正黑體"/>
              </a:rPr>
              <a:t>，用於與元件中較簡單和體積較小的控制暫存器介面 </a:t>
            </a:r>
            <a:r>
              <a:rPr b="0" lang="en-US" sz="2200" spc="-1" strike="noStrike">
                <a:solidFill>
                  <a:schemeClr val="dk1"/>
                </a:solidFill>
                <a:latin typeface="Times New Roman"/>
                <a:ea typeface="微軟正黑體"/>
              </a:rPr>
              <a:t>(register-style interfaces) </a:t>
            </a:r>
            <a:r>
              <a:rPr b="0" lang="zh-TW" sz="2200" spc="-1" strike="noStrike">
                <a:solidFill>
                  <a:schemeClr val="dk1"/>
                </a:solidFill>
                <a:latin typeface="Times New Roman"/>
                <a:ea typeface="微軟正黑體"/>
              </a:rPr>
              <a:t>進行通訊。</a:t>
            </a:r>
            <a:r>
              <a:rPr b="0" lang="en-US" sz="2200" spc="-1" strike="noStrike">
                <a:solidFill>
                  <a:schemeClr val="dk1"/>
                </a:solidFill>
                <a:latin typeface="Times New Roman"/>
                <a:ea typeface="微軟正黑體"/>
              </a:rPr>
              <a:t>AXI4-Lite </a:t>
            </a:r>
            <a:r>
              <a:rPr b="0" lang="zh-TW" sz="2200" spc="-1" strike="noStrike">
                <a:solidFill>
                  <a:schemeClr val="dk1"/>
                </a:solidFill>
                <a:latin typeface="Times New Roman"/>
                <a:ea typeface="微軟正黑體"/>
              </a:rPr>
              <a:t>介面的主要特色包括：</a:t>
            </a:r>
            <a:endParaRPr b="0" lang="en-US" sz="2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2200" spc="-1" strike="noStrike">
                <a:solidFill>
                  <a:schemeClr val="dk1"/>
                </a:solidFill>
                <a:latin typeface="Times New Roman"/>
                <a:ea typeface="微軟正黑體"/>
              </a:rPr>
              <a:t>所有傳輸的</a:t>
            </a:r>
            <a:r>
              <a:rPr b="0" lang="en-US" sz="2200" spc="-1" strike="noStrike">
                <a:solidFill>
                  <a:schemeClr val="dk1"/>
                </a:solidFill>
                <a:latin typeface="Times New Roman"/>
                <a:ea typeface="微軟正黑體"/>
              </a:rPr>
              <a:t>Burst</a:t>
            </a:r>
            <a:r>
              <a:rPr b="0" lang="zh-TW" sz="2200" spc="-1" strike="noStrike">
                <a:solidFill>
                  <a:schemeClr val="dk1"/>
                </a:solidFill>
                <a:latin typeface="Times New Roman"/>
                <a:ea typeface="微軟正黑體"/>
              </a:rPr>
              <a:t>均為一大小。</a:t>
            </a:r>
            <a:endParaRPr b="0" lang="en-US" sz="2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2200" spc="-1" strike="noStrike">
                <a:solidFill>
                  <a:schemeClr val="dk1"/>
                </a:solidFill>
                <a:latin typeface="Times New Roman"/>
                <a:ea typeface="微軟正黑體"/>
              </a:rPr>
              <a:t>所有資料存取的大小都與資料匯流排寬度相同。</a:t>
            </a:r>
            <a:endParaRPr b="0" lang="en-US" sz="2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2500" spc="-1" strike="noStrike">
                <a:solidFill>
                  <a:schemeClr val="dk1"/>
                </a:solidFill>
                <a:latin typeface="Times New Roman"/>
                <a:ea typeface="微軟正黑體"/>
              </a:rPr>
              <a:t>ACE</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en-US" sz="2200" spc="-1" strike="noStrike">
                <a:solidFill>
                  <a:schemeClr val="dk1"/>
                </a:solidFill>
                <a:latin typeface="Times New Roman"/>
                <a:ea typeface="微軟正黑體"/>
              </a:rPr>
              <a:t>ACE </a:t>
            </a:r>
            <a:r>
              <a:rPr b="0" lang="zh-TW" sz="2200" spc="-1" strike="noStrike">
                <a:solidFill>
                  <a:schemeClr val="dk1"/>
                </a:solidFill>
                <a:latin typeface="Times New Roman"/>
                <a:ea typeface="微軟正黑體"/>
              </a:rPr>
              <a:t>通訊協定</a:t>
            </a:r>
            <a:r>
              <a:rPr b="1" lang="zh-TW" sz="2200" spc="-1" strike="noStrike">
                <a:solidFill>
                  <a:srgbClr val="ff0000"/>
                </a:solidFill>
                <a:latin typeface="Times New Roman"/>
                <a:ea typeface="微軟正黑體"/>
              </a:rPr>
              <a:t>新增三個額外通道</a:t>
            </a:r>
            <a:r>
              <a:rPr b="0" lang="zh-TW" sz="2200" spc="-1" strike="noStrike">
                <a:solidFill>
                  <a:schemeClr val="dk1"/>
                </a:solidFill>
                <a:latin typeface="Times New Roman"/>
                <a:ea typeface="微軟正黑體"/>
              </a:rPr>
              <a:t>，用於讓 </a:t>
            </a:r>
            <a:r>
              <a:rPr b="0" lang="en-US" sz="2200" spc="-1" strike="noStrike">
                <a:solidFill>
                  <a:schemeClr val="dk1"/>
                </a:solidFill>
                <a:latin typeface="Times New Roman"/>
                <a:ea typeface="微軟正黑體"/>
              </a:rPr>
              <a:t>ACE Manager </a:t>
            </a:r>
            <a:r>
              <a:rPr b="0" lang="zh-TW" sz="2200" spc="-1" strike="noStrike">
                <a:solidFill>
                  <a:schemeClr val="dk1"/>
                </a:solidFill>
                <a:latin typeface="Times New Roman"/>
                <a:ea typeface="微軟正黑體"/>
              </a:rPr>
              <a:t>快取與快取維護硬體控制之間分享資料。</a:t>
            </a:r>
            <a:r>
              <a:rPr b="0" lang="en-US" sz="2200" spc="-1" strike="noStrike">
                <a:solidFill>
                  <a:schemeClr val="dk1"/>
                </a:solidFill>
                <a:latin typeface="Times New Roman"/>
                <a:ea typeface="微軟正黑體"/>
              </a:rPr>
              <a:t>ACE </a:t>
            </a:r>
            <a:r>
              <a:rPr b="0" lang="zh-TW" sz="2200" spc="-1" strike="noStrike">
                <a:solidFill>
                  <a:schemeClr val="dk1"/>
                </a:solidFill>
                <a:latin typeface="Times New Roman"/>
                <a:ea typeface="微軟正黑體"/>
              </a:rPr>
              <a:t>也新增屏障支援，以執行多個超前傳輸 </a:t>
            </a:r>
            <a:r>
              <a:rPr b="0" lang="en-US" sz="2200" spc="-1" strike="noStrike">
                <a:solidFill>
                  <a:schemeClr val="dk1"/>
                </a:solidFill>
                <a:latin typeface="Times New Roman"/>
                <a:ea typeface="微軟正黑體"/>
              </a:rPr>
              <a:t>(outstanding transactions) </a:t>
            </a:r>
            <a:r>
              <a:rPr b="0" lang="zh-TW" sz="2200" spc="-1" strike="noStrike">
                <a:solidFill>
                  <a:schemeClr val="dk1"/>
                </a:solidFill>
                <a:latin typeface="Times New Roman"/>
                <a:ea typeface="微軟正黑體"/>
              </a:rPr>
              <a:t>排序，盡可能縮短 </a:t>
            </a:r>
            <a:r>
              <a:rPr b="0" lang="en-US" sz="2200" spc="-1" strike="noStrike">
                <a:solidFill>
                  <a:schemeClr val="dk1"/>
                </a:solidFill>
                <a:latin typeface="Times New Roman"/>
                <a:ea typeface="微軟正黑體"/>
              </a:rPr>
              <a:t>CPU </a:t>
            </a:r>
            <a:r>
              <a:rPr b="0" lang="zh-TW" sz="2200" spc="-1" strike="noStrike">
                <a:solidFill>
                  <a:schemeClr val="dk1"/>
                </a:solidFill>
                <a:latin typeface="Times New Roman"/>
                <a:ea typeface="微軟正黑體"/>
              </a:rPr>
              <a:t>等待之前傳輸完成的停滯時間。分散式虛擬記憶體 </a:t>
            </a:r>
            <a:r>
              <a:rPr b="0" lang="en-US" sz="2200" spc="-1" strike="noStrike">
                <a:solidFill>
                  <a:schemeClr val="dk1"/>
                </a:solidFill>
                <a:latin typeface="Times New Roman"/>
                <a:ea typeface="微軟正黑體"/>
              </a:rPr>
              <a:t>(DVM) </a:t>
            </a:r>
            <a:r>
              <a:rPr b="0" lang="zh-TW" sz="2200" spc="-1" strike="noStrike">
                <a:solidFill>
                  <a:schemeClr val="dk1"/>
                </a:solidFill>
                <a:latin typeface="Times New Roman"/>
                <a:ea typeface="微軟正黑體"/>
              </a:rPr>
              <a:t>訊號傳送可在多個 </a:t>
            </a:r>
            <a:r>
              <a:rPr b="0" lang="en-US" sz="2200" spc="-1" strike="noStrike">
                <a:solidFill>
                  <a:schemeClr val="dk1"/>
                </a:solidFill>
                <a:latin typeface="Times New Roman"/>
                <a:ea typeface="微軟正黑體"/>
              </a:rPr>
              <a:t>ACE Manager </a:t>
            </a:r>
            <a:r>
              <a:rPr b="0" lang="zh-TW" sz="2200" spc="-1" strike="noStrike">
                <a:solidFill>
                  <a:schemeClr val="dk1"/>
                </a:solidFill>
                <a:latin typeface="Times New Roman"/>
                <a:ea typeface="微軟正黑體"/>
              </a:rPr>
              <a:t>之間維持虛擬記憶體映射。</a:t>
            </a:r>
            <a:endParaRPr b="0" lang="en-US" sz="2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2500" spc="-1" strike="noStrike">
                <a:solidFill>
                  <a:schemeClr val="dk1"/>
                </a:solidFill>
                <a:latin typeface="Times New Roman"/>
                <a:ea typeface="微軟正黑體"/>
              </a:rPr>
              <a:t>ACE-Lite</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en-US" sz="2200" spc="-1" strike="noStrike">
                <a:solidFill>
                  <a:schemeClr val="dk1"/>
                </a:solidFill>
                <a:latin typeface="Times New Roman"/>
                <a:ea typeface="微軟正黑體"/>
              </a:rPr>
              <a:t>ACE-Lite </a:t>
            </a:r>
            <a:r>
              <a:rPr b="0" lang="zh-TW" sz="2200" spc="-1" strike="noStrike">
                <a:solidFill>
                  <a:schemeClr val="dk1"/>
                </a:solidFill>
                <a:latin typeface="Times New Roman"/>
                <a:ea typeface="微軟正黑體"/>
              </a:rPr>
              <a:t>通訊協定是 </a:t>
            </a:r>
            <a:r>
              <a:rPr b="0" lang="en-US" sz="2200" spc="-1" strike="noStrike">
                <a:solidFill>
                  <a:schemeClr val="dk1"/>
                </a:solidFill>
                <a:latin typeface="Times New Roman"/>
                <a:ea typeface="微軟正黑體"/>
              </a:rPr>
              <a:t>ACE </a:t>
            </a:r>
            <a:r>
              <a:rPr b="0" lang="zh-TW" sz="2200" spc="-1" strike="noStrike">
                <a:solidFill>
                  <a:schemeClr val="dk1"/>
                </a:solidFill>
                <a:latin typeface="Times New Roman"/>
                <a:ea typeface="微軟正黑體"/>
              </a:rPr>
              <a:t>訊號的小型子集，可提供 </a:t>
            </a:r>
            <a:r>
              <a:rPr b="0" lang="en-US" sz="2200" spc="-1" strike="noStrike">
                <a:solidFill>
                  <a:schemeClr val="dk1"/>
                </a:solidFill>
                <a:latin typeface="Times New Roman"/>
                <a:ea typeface="微軟正黑體"/>
              </a:rPr>
              <a:t>I/O </a:t>
            </a:r>
            <a:r>
              <a:rPr b="0" lang="zh-TW" sz="2200" spc="-1" strike="noStrike">
                <a:solidFill>
                  <a:schemeClr val="dk1"/>
                </a:solidFill>
                <a:latin typeface="Times New Roman"/>
                <a:ea typeface="微軟正黑體"/>
              </a:rPr>
              <a:t>或單向一致性，其中 </a:t>
            </a:r>
            <a:r>
              <a:rPr b="0" lang="en-US" sz="2200" spc="-1" strike="noStrike">
                <a:solidFill>
                  <a:schemeClr val="dk1"/>
                </a:solidFill>
                <a:latin typeface="Times New Roman"/>
                <a:ea typeface="微軟正黑體"/>
              </a:rPr>
              <a:t>ACE Manager </a:t>
            </a:r>
            <a:r>
              <a:rPr b="0" lang="zh-TW" sz="2200" spc="-1" strike="noStrike">
                <a:solidFill>
                  <a:schemeClr val="dk1"/>
                </a:solidFill>
                <a:latin typeface="Times New Roman"/>
                <a:ea typeface="微軟正黑體"/>
              </a:rPr>
              <a:t>維持 </a:t>
            </a:r>
            <a:r>
              <a:rPr b="0" lang="en-US" sz="2200" spc="-1" strike="noStrike">
                <a:solidFill>
                  <a:schemeClr val="dk1"/>
                </a:solidFill>
                <a:latin typeface="Times New Roman"/>
                <a:ea typeface="微軟正黑體"/>
              </a:rPr>
              <a:t>ACE-Lite Manager </a:t>
            </a:r>
            <a:r>
              <a:rPr b="0" lang="zh-TW" sz="2200" spc="-1" strike="noStrike">
                <a:solidFill>
                  <a:schemeClr val="dk1"/>
                </a:solidFill>
                <a:latin typeface="Times New Roman"/>
                <a:ea typeface="微軟正黑體"/>
              </a:rPr>
              <a:t>的快取一致性。</a:t>
            </a:r>
            <a:r>
              <a:rPr b="0" lang="en-US" sz="2200" spc="-1" strike="noStrike">
                <a:solidFill>
                  <a:schemeClr val="dk1"/>
                </a:solidFill>
                <a:latin typeface="Times New Roman"/>
                <a:ea typeface="微軟正黑體"/>
              </a:rPr>
              <a:t>ACE-Lite Manager </a:t>
            </a:r>
            <a:r>
              <a:rPr b="0" lang="zh-TW" sz="2200" spc="-1" strike="noStrike">
                <a:solidFill>
                  <a:schemeClr val="dk1"/>
                </a:solidFill>
                <a:latin typeface="Times New Roman"/>
                <a:ea typeface="微軟正黑體"/>
              </a:rPr>
              <a:t>仍可探查 </a:t>
            </a:r>
            <a:r>
              <a:rPr b="0" lang="en-US" sz="2200" spc="-1" strike="noStrike">
                <a:solidFill>
                  <a:schemeClr val="dk1"/>
                </a:solidFill>
                <a:latin typeface="Times New Roman"/>
                <a:ea typeface="微軟正黑體"/>
              </a:rPr>
              <a:t>ACE Manager </a:t>
            </a:r>
            <a:r>
              <a:rPr b="0" lang="zh-TW" sz="2200" spc="-1" strike="noStrike">
                <a:solidFill>
                  <a:schemeClr val="dk1"/>
                </a:solidFill>
                <a:latin typeface="Times New Roman"/>
                <a:ea typeface="微軟正黑體"/>
              </a:rPr>
              <a:t>快取，但其他 </a:t>
            </a:r>
            <a:r>
              <a:rPr b="0" lang="en-US" sz="2200" spc="-1" strike="noStrike">
                <a:solidFill>
                  <a:schemeClr val="dk1"/>
                </a:solidFill>
                <a:latin typeface="Times New Roman"/>
                <a:ea typeface="微軟正黑體"/>
              </a:rPr>
              <a:t>Manager </a:t>
            </a:r>
            <a:r>
              <a:rPr b="0" lang="zh-TW" sz="2200" spc="-1" strike="noStrike">
                <a:solidFill>
                  <a:schemeClr val="dk1"/>
                </a:solidFill>
                <a:latin typeface="Times New Roman"/>
                <a:ea typeface="微軟正黑體"/>
              </a:rPr>
              <a:t>無法探查 </a:t>
            </a:r>
            <a:r>
              <a:rPr b="0" lang="en-US" sz="2200" spc="-1" strike="noStrike">
                <a:solidFill>
                  <a:schemeClr val="dk1"/>
                </a:solidFill>
                <a:latin typeface="Times New Roman"/>
                <a:ea typeface="微軟正黑體"/>
              </a:rPr>
              <a:t>ACE-Lite Manager </a:t>
            </a:r>
            <a:r>
              <a:rPr b="0" lang="zh-TW" sz="2200" spc="-1" strike="noStrike">
                <a:solidFill>
                  <a:schemeClr val="dk1"/>
                </a:solidFill>
                <a:latin typeface="Times New Roman"/>
                <a:ea typeface="微軟正黑體"/>
              </a:rPr>
              <a:t>快取。</a:t>
            </a:r>
            <a:r>
              <a:rPr b="0" lang="en-US" sz="2200" spc="-1" strike="noStrike">
                <a:solidFill>
                  <a:schemeClr val="dk1"/>
                </a:solidFill>
                <a:latin typeface="Times New Roman"/>
                <a:ea typeface="微軟正黑體"/>
              </a:rPr>
              <a:t>ACE-Lite </a:t>
            </a:r>
            <a:r>
              <a:rPr b="0" lang="zh-TW" sz="2200" spc="-1" strike="noStrike">
                <a:solidFill>
                  <a:schemeClr val="dk1"/>
                </a:solidFill>
                <a:latin typeface="Times New Roman"/>
                <a:ea typeface="微軟正黑體"/>
              </a:rPr>
              <a:t>也支援屏障。</a:t>
            </a:r>
            <a:endParaRPr b="0" lang="en-US" sz="2200" spc="-1" strike="noStrike">
              <a:solidFill>
                <a:srgbClr val="000000"/>
              </a:solidFill>
              <a:latin typeface="Arial"/>
            </a:endParaRPr>
          </a:p>
          <a:p>
            <a:pPr indent="0" defTabSz="914400">
              <a:lnSpc>
                <a:spcPct val="110000"/>
              </a:lnSpc>
              <a:spcBef>
                <a:spcPts val="1001"/>
              </a:spcBef>
              <a:spcAft>
                <a:spcPts val="675"/>
              </a:spcAft>
              <a:buNone/>
              <a:tabLst>
                <a:tab algn="l" pos="0"/>
              </a:tabLst>
            </a:pPr>
            <a:endParaRPr b="0" lang="en-US" sz="2000" spc="-1" strike="noStrike">
              <a:solidFill>
                <a:srgbClr val="000000"/>
              </a:solidFill>
              <a:latin typeface="Arial"/>
            </a:endParaRPr>
          </a:p>
          <a:p>
            <a:pPr indent="0" defTabSz="914400">
              <a:lnSpc>
                <a:spcPct val="110000"/>
              </a:lnSpc>
              <a:spcBef>
                <a:spcPts val="1001"/>
              </a:spcBef>
              <a:buNone/>
              <a:tabLst>
                <a:tab algn="l" pos="0"/>
              </a:tabLst>
            </a:pPr>
            <a:endParaRPr b="0" lang="en-US" sz="2000" spc="-1" strike="noStrike">
              <a:solidFill>
                <a:srgbClr val="000000"/>
              </a:solidFill>
              <a:latin typeface="Arial"/>
            </a:endParaRPr>
          </a:p>
        </p:txBody>
      </p:sp>
      <p:sp>
        <p:nvSpPr>
          <p:cNvPr id="133" name="PlaceHolder 3"/>
          <p:cNvSpPr>
            <a:spLocks noGrp="1"/>
          </p:cNvSpPr>
          <p:nvPr>
            <p:ph type="sldNum" idx="37"/>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35" name="PlaceHolder 2"/>
          <p:cNvSpPr>
            <a:spLocks noGrp="1"/>
          </p:cNvSpPr>
          <p:nvPr>
            <p:ph/>
          </p:nvPr>
        </p:nvSpPr>
        <p:spPr>
          <a:xfrm>
            <a:off x="235800" y="1392840"/>
            <a:ext cx="10726920" cy="285120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en-US" sz="2000" spc="-1" strike="noStrike">
                <a:solidFill>
                  <a:schemeClr val="dk1"/>
                </a:solidFill>
                <a:latin typeface="微軟正黑體"/>
                <a:ea typeface="微軟正黑體"/>
              </a:rPr>
              <a:t>ACE </a:t>
            </a:r>
            <a:r>
              <a:rPr b="0" lang="zh-TW" sz="2000" spc="-1" strike="noStrike">
                <a:solidFill>
                  <a:schemeClr val="dk1"/>
                </a:solidFill>
                <a:latin typeface="微軟正黑體"/>
                <a:ea typeface="微軟正黑體"/>
              </a:rPr>
              <a:t>通訊協定</a:t>
            </a:r>
            <a:r>
              <a:rPr b="1" lang="zh-TW" sz="2000" spc="-1" strike="noStrike">
                <a:solidFill>
                  <a:srgbClr val="ff0000"/>
                </a:solidFill>
                <a:latin typeface="微軟正黑體"/>
                <a:ea typeface="微軟正黑體"/>
              </a:rPr>
              <a:t>新增三個額外通道</a:t>
            </a:r>
            <a:endParaRPr b="0" lang="en-US" sz="20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0" lang="en-US" sz="1400" spc="-1" strike="noStrike">
                <a:solidFill>
                  <a:schemeClr val="dk1"/>
                </a:solidFill>
                <a:latin typeface="微軟正黑體"/>
                <a:ea typeface="微軟正黑體"/>
              </a:rPr>
              <a:t>ACE</a:t>
            </a:r>
            <a:r>
              <a:rPr b="0" lang="zh-TW" sz="1400" spc="-1" strike="noStrike">
                <a:solidFill>
                  <a:schemeClr val="dk1"/>
                </a:solidFill>
                <a:latin typeface="微軟正黑體"/>
                <a:ea typeface="微軟正黑體"/>
              </a:rPr>
              <a:t>協定定義了一些額外的通道來處理快取一致性相關的操作。這些通道包括監聽位址通道（</a:t>
            </a:r>
            <a:r>
              <a:rPr b="0" lang="en-US" sz="1400" spc="-1" strike="noStrike">
                <a:solidFill>
                  <a:schemeClr val="dk1"/>
                </a:solidFill>
                <a:latin typeface="微軟正黑體"/>
                <a:ea typeface="微軟正黑體"/>
              </a:rPr>
              <a:t>Snoop Address Channel</a:t>
            </a:r>
            <a:r>
              <a:rPr b="0" lang="zh-TW" sz="1400" spc="-1" strike="noStrike">
                <a:solidFill>
                  <a:schemeClr val="dk1"/>
                </a:solidFill>
                <a:latin typeface="微軟正黑體"/>
                <a:ea typeface="微軟正黑體"/>
              </a:rPr>
              <a:t>）、監聽回應通道（</a:t>
            </a:r>
            <a:r>
              <a:rPr b="0" lang="en-US" sz="1400" spc="-1" strike="noStrike">
                <a:solidFill>
                  <a:schemeClr val="dk1"/>
                </a:solidFill>
                <a:latin typeface="微軟正黑體"/>
                <a:ea typeface="微軟正黑體"/>
              </a:rPr>
              <a:t>Snoop Response Channel</a:t>
            </a:r>
            <a:r>
              <a:rPr b="0" lang="zh-TW" sz="1400" spc="-1" strike="noStrike">
                <a:solidFill>
                  <a:schemeClr val="dk1"/>
                </a:solidFill>
                <a:latin typeface="微軟正黑體"/>
                <a:ea typeface="微軟正黑體"/>
              </a:rPr>
              <a:t>）和監聽資料通道（</a:t>
            </a:r>
            <a:r>
              <a:rPr b="0" lang="en-US" sz="1400" spc="-1" strike="noStrike">
                <a:solidFill>
                  <a:schemeClr val="dk1"/>
                </a:solidFill>
                <a:latin typeface="微軟正黑體"/>
                <a:ea typeface="微軟正黑體"/>
              </a:rPr>
              <a:t>Snoop Data Channel</a:t>
            </a:r>
            <a:r>
              <a:rPr b="0" lang="zh-TW" sz="1400" spc="-1" strike="noStrike">
                <a:solidFill>
                  <a:schemeClr val="dk1"/>
                </a:solidFill>
                <a:latin typeface="微軟正黑體"/>
                <a:ea typeface="微軟正黑體"/>
              </a:rPr>
              <a:t>）。這些通道用於在快取之間傳輸監聽事務，確保系統中的資料一致性。</a:t>
            </a:r>
            <a:endParaRPr b="0" lang="en-US" sz="14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zh-TW" sz="1400" spc="-1" strike="noStrike">
                <a:solidFill>
                  <a:schemeClr val="dk1"/>
                </a:solidFill>
                <a:latin typeface="Times New Roman"/>
                <a:ea typeface="微軟正黑體"/>
              </a:rPr>
              <a:t>負責從</a:t>
            </a:r>
            <a:r>
              <a:rPr b="1" lang="en-US" sz="1400" spc="-1" strike="noStrike">
                <a:solidFill>
                  <a:schemeClr val="dk1"/>
                </a:solidFill>
                <a:latin typeface="Times New Roman"/>
                <a:ea typeface="微軟正黑體"/>
              </a:rPr>
              <a:t>Master</a:t>
            </a:r>
            <a:r>
              <a:rPr b="1" lang="zh-TW" sz="1400" spc="-1" strike="noStrike">
                <a:solidFill>
                  <a:schemeClr val="dk1"/>
                </a:solidFill>
                <a:latin typeface="Times New Roman"/>
                <a:ea typeface="微軟正黑體"/>
              </a:rPr>
              <a:t>向</a:t>
            </a:r>
            <a:r>
              <a:rPr b="1" lang="en-US" sz="1400" spc="-1" strike="noStrike">
                <a:solidFill>
                  <a:schemeClr val="dk1"/>
                </a:solidFill>
                <a:latin typeface="Times New Roman"/>
                <a:ea typeface="微軟正黑體"/>
              </a:rPr>
              <a:t>Slave</a:t>
            </a:r>
            <a:r>
              <a:rPr b="1" lang="zh-TW" sz="1400" spc="-1" strike="noStrike">
                <a:solidFill>
                  <a:schemeClr val="dk1"/>
                </a:solidFill>
                <a:latin typeface="Times New Roman"/>
                <a:ea typeface="微軟正黑體"/>
              </a:rPr>
              <a:t>設備發送一致性請求</a:t>
            </a:r>
            <a:endParaRPr b="0" lang="en-US" sz="1400" spc="-1" strike="noStrike">
              <a:solidFill>
                <a:srgbClr val="000000"/>
              </a:solidFill>
              <a:latin typeface="Arial"/>
            </a:endParaRPr>
          </a:p>
        </p:txBody>
      </p:sp>
      <p:sp>
        <p:nvSpPr>
          <p:cNvPr id="136" name="PlaceHolder 3"/>
          <p:cNvSpPr>
            <a:spLocks noGrp="1"/>
          </p:cNvSpPr>
          <p:nvPr>
            <p:ph type="sldNum" idx="38"/>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37" name="圖片 4" descr=""/>
          <p:cNvPicPr/>
          <p:nvPr/>
        </p:nvPicPr>
        <p:blipFill>
          <a:blip r:embed="rId1"/>
          <a:stretch/>
        </p:blipFill>
        <p:spPr>
          <a:xfrm>
            <a:off x="235800" y="3617640"/>
            <a:ext cx="8334720" cy="2047320"/>
          </a:xfrm>
          <a:prstGeom prst="rect">
            <a:avLst/>
          </a:prstGeom>
          <a:ln w="0">
            <a:noFill/>
          </a:ln>
        </p:spPr>
      </p:pic>
      <p:sp>
        <p:nvSpPr>
          <p:cNvPr id="138" name="文字方塊 6"/>
          <p:cNvSpPr/>
          <p:nvPr/>
        </p:nvSpPr>
        <p:spPr>
          <a:xfrm>
            <a:off x="235800" y="3184560"/>
            <a:ext cx="610668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rgbClr val="4f4f4f"/>
                </a:solidFill>
                <a:latin typeface="PingFang SC"/>
              </a:rPr>
              <a:t>監聽地址通道（</a:t>
            </a:r>
            <a:r>
              <a:rPr b="1" lang="en-US" sz="1800" spc="-1" strike="noStrike">
                <a:solidFill>
                  <a:srgbClr val="4f4f4f"/>
                </a:solidFill>
                <a:latin typeface="PingFang SC"/>
              </a:rPr>
              <a:t>AC</a:t>
            </a:r>
            <a:r>
              <a:rPr b="1" lang="zh-TW" sz="1800" spc="-1" strike="noStrike">
                <a:solidFill>
                  <a:srgbClr val="4f4f4f"/>
                </a:solidFill>
                <a:latin typeface="PingFang SC"/>
              </a:rPr>
              <a:t>）訊號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408600" y="-280440"/>
            <a:ext cx="6189840" cy="11790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5"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40" name="PlaceHolder 2"/>
          <p:cNvSpPr>
            <a:spLocks noGrp="1"/>
          </p:cNvSpPr>
          <p:nvPr>
            <p:ph type="sldNum" idx="39"/>
          </p:nvPr>
        </p:nvSpPr>
        <p:spPr>
          <a:xfrm>
            <a:off x="8610480" y="6356520"/>
            <a:ext cx="2742480" cy="36432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41" name="圖片 8" descr=""/>
          <p:cNvPicPr/>
          <p:nvPr/>
        </p:nvPicPr>
        <p:blipFill>
          <a:blip r:embed="rId1"/>
          <a:stretch/>
        </p:blipFill>
        <p:spPr>
          <a:xfrm>
            <a:off x="513360" y="1883880"/>
            <a:ext cx="8315640" cy="1771200"/>
          </a:xfrm>
          <a:prstGeom prst="rect">
            <a:avLst/>
          </a:prstGeom>
          <a:ln w="0">
            <a:noFill/>
          </a:ln>
        </p:spPr>
      </p:pic>
      <p:pic>
        <p:nvPicPr>
          <p:cNvPr id="142" name="圖片 11" descr=""/>
          <p:cNvPicPr/>
          <p:nvPr/>
        </p:nvPicPr>
        <p:blipFill>
          <a:blip r:embed="rId2"/>
          <a:stretch/>
        </p:blipFill>
        <p:spPr>
          <a:xfrm>
            <a:off x="513360" y="4555800"/>
            <a:ext cx="8315640" cy="1799640"/>
          </a:xfrm>
          <a:prstGeom prst="rect">
            <a:avLst/>
          </a:prstGeom>
          <a:ln w="0">
            <a:noFill/>
          </a:ln>
        </p:spPr>
      </p:pic>
      <p:sp>
        <p:nvSpPr>
          <p:cNvPr id="143" name="文字方塊 13"/>
          <p:cNvSpPr/>
          <p:nvPr/>
        </p:nvSpPr>
        <p:spPr>
          <a:xfrm>
            <a:off x="491760" y="1510920"/>
            <a:ext cx="652428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Times New Roman"/>
                <a:ea typeface="微軟正黑體"/>
              </a:rPr>
              <a:t>監聽響應通道（</a:t>
            </a:r>
            <a:r>
              <a:rPr b="1" lang="en-US" sz="1800" spc="-1" strike="noStrike">
                <a:solidFill>
                  <a:schemeClr val="dk1"/>
                </a:solidFill>
                <a:latin typeface="Times New Roman"/>
                <a:ea typeface="Tahoma"/>
              </a:rPr>
              <a:t>CR</a:t>
            </a:r>
            <a:r>
              <a:rPr b="1" lang="zh-TW" sz="1800" spc="-1" strike="noStrike">
                <a:solidFill>
                  <a:schemeClr val="dk1"/>
                </a:solidFill>
                <a:latin typeface="Times New Roman"/>
                <a:ea typeface="微軟正黑體"/>
              </a:rPr>
              <a:t>）訊號 </a:t>
            </a:r>
            <a:r>
              <a:rPr b="1" lang="en-US" sz="1600" spc="-1" strike="noStrike">
                <a:solidFill>
                  <a:schemeClr val="dk1"/>
                </a:solidFill>
                <a:latin typeface="Times New Roman"/>
                <a:ea typeface="Tahoma"/>
              </a:rPr>
              <a:t>-</a:t>
            </a:r>
            <a:r>
              <a:rPr b="1" lang="en-US" sz="1600" spc="-1" strike="noStrike">
                <a:solidFill>
                  <a:schemeClr val="dk1"/>
                </a:solidFill>
                <a:latin typeface="Times New Roman"/>
                <a:ea typeface="微軟正黑體"/>
              </a:rPr>
              <a:t> </a:t>
            </a:r>
            <a:r>
              <a:rPr b="0" lang="zh-TW" sz="1600" spc="-1" strike="noStrike">
                <a:solidFill>
                  <a:schemeClr val="dk1"/>
                </a:solidFill>
                <a:latin typeface="Times New Roman"/>
                <a:ea typeface="微軟正黑體"/>
              </a:rPr>
              <a:t>返回從設備對</a:t>
            </a:r>
            <a:r>
              <a:rPr b="0" lang="en-US" sz="1600" spc="-1" strike="noStrike">
                <a:solidFill>
                  <a:schemeClr val="dk1"/>
                </a:solidFill>
                <a:latin typeface="Times New Roman"/>
                <a:ea typeface="Tahoma"/>
              </a:rPr>
              <a:t> </a:t>
            </a:r>
            <a:r>
              <a:rPr b="0" lang="en-US" sz="1600" spc="-1" strike="noStrike">
                <a:solidFill>
                  <a:schemeClr val="dk1"/>
                </a:solidFill>
                <a:latin typeface="Times New Roman"/>
                <a:ea typeface="Tahoma"/>
              </a:rPr>
              <a:t>Snoop </a:t>
            </a:r>
            <a:r>
              <a:rPr b="0" lang="zh-TW" sz="1600" spc="-1" strike="noStrike">
                <a:solidFill>
                  <a:schemeClr val="dk1"/>
                </a:solidFill>
                <a:latin typeface="Times New Roman"/>
                <a:ea typeface="微軟正黑體"/>
              </a:rPr>
              <a:t>請求的響應</a:t>
            </a:r>
            <a:endParaRPr b="0" lang="en-US" sz="1600" spc="-1" strike="noStrike">
              <a:solidFill>
                <a:srgbClr val="000000"/>
              </a:solidFill>
              <a:latin typeface="Arial"/>
            </a:endParaRPr>
          </a:p>
        </p:txBody>
      </p:sp>
      <p:sp>
        <p:nvSpPr>
          <p:cNvPr id="144" name="文字方塊 15"/>
          <p:cNvSpPr/>
          <p:nvPr/>
        </p:nvSpPr>
        <p:spPr>
          <a:xfrm>
            <a:off x="513360" y="4183200"/>
            <a:ext cx="666648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rgbClr val="4f4f4f"/>
                </a:solidFill>
                <a:latin typeface="Times New Roman"/>
                <a:ea typeface="微軟正黑體"/>
              </a:rPr>
              <a:t>監聽數據通道（</a:t>
            </a:r>
            <a:r>
              <a:rPr b="1" lang="en-US" sz="1800" spc="-1" strike="noStrike">
                <a:solidFill>
                  <a:srgbClr val="4f4f4f"/>
                </a:solidFill>
                <a:latin typeface="Times New Roman"/>
                <a:ea typeface="微軟正黑體"/>
              </a:rPr>
              <a:t>CD</a:t>
            </a:r>
            <a:r>
              <a:rPr b="1" lang="zh-TW" sz="1800" spc="-1" strike="noStrike">
                <a:solidFill>
                  <a:srgbClr val="4f4f4f"/>
                </a:solidFill>
                <a:latin typeface="Times New Roman"/>
                <a:ea typeface="微軟正黑體"/>
              </a:rPr>
              <a:t>）訊號 </a:t>
            </a:r>
            <a:r>
              <a:rPr b="1" lang="en-US" sz="1600" spc="-1" strike="noStrike">
                <a:solidFill>
                  <a:srgbClr val="4f4f4f"/>
                </a:solidFill>
                <a:latin typeface="Times New Roman"/>
                <a:ea typeface="微軟正黑體"/>
              </a:rPr>
              <a:t>-</a:t>
            </a:r>
            <a:r>
              <a:rPr b="0" lang="zh-TW" sz="1600" spc="-1" strike="noStrike">
                <a:solidFill>
                  <a:schemeClr val="dk1"/>
                </a:solidFill>
                <a:latin typeface="Times New Roman"/>
                <a:ea typeface="微軟正黑體"/>
              </a:rPr>
              <a:t>用於傳輸一致性請求相關的數據</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{E128F51A-0A2A-4E9A-A909-8C81C64DDE3E}tf89338750_win32</Template>
  <TotalTime>22</TotalTime>
  <Application>LibreOffice/24.2.5.2$Windows_X86_64 LibreOffice_project/bffef4ea93e59bebbeaf7f431bb02b1a39ee8a59</Application>
  <AppVersion>15.0000</AppVersion>
  <Words>13033</Words>
  <Paragraphs>721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2025-01-16T01:53:00Z</dcterms:created>
  <dc:creator>ParkerLi</dc:creator>
  <dc:description/>
  <dc:language>zh-TW</dc:language>
  <cp:lastModifiedBy/>
  <dcterms:modified xsi:type="dcterms:W3CDTF">2025-10-15T22:43:54Z</dcterms:modified>
  <cp:revision>168</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109D1C9A36F448539DCC12A1CAFFB817_12</vt:lpwstr>
  </property>
  <property fmtid="{D5CDD505-2E9C-101B-9397-08002B2CF9AE}" pid="4" name="KSOProductBuildVer">
    <vt:lpwstr>3076-12.2.0.22549</vt:lpwstr>
  </property>
  <property fmtid="{D5CDD505-2E9C-101B-9397-08002B2CF9AE}" pid="5" name="Notes">
    <vt:i4>60</vt:i4>
  </property>
  <property fmtid="{D5CDD505-2E9C-101B-9397-08002B2CF9AE}" pid="6" name="PresentationFormat">
    <vt:lpwstr>寬螢幕</vt:lpwstr>
  </property>
  <property fmtid="{D5CDD505-2E9C-101B-9397-08002B2CF9AE}" pid="7" name="Slides">
    <vt:i4>64</vt:i4>
  </property>
</Properties>
</file>